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5" r:id="rId10"/>
    <p:sldId id="266" r:id="rId11"/>
    <p:sldId id="267" r:id="rId12"/>
    <p:sldId id="268" r:id="rId13"/>
    <p:sldId id="269" r:id="rId14"/>
    <p:sldId id="279" r:id="rId15"/>
    <p:sldId id="280" r:id="rId16"/>
    <p:sldId id="281" r:id="rId17"/>
    <p:sldId id="282" r:id="rId18"/>
    <p:sldId id="283" r:id="rId19"/>
    <p:sldId id="276" r:id="rId20"/>
    <p:sldId id="273" r:id="rId21"/>
    <p:sldId id="274" r:id="rId22"/>
    <p:sldId id="296" r:id="rId23"/>
    <p:sldId id="295" r:id="rId24"/>
    <p:sldId id="299" r:id="rId25"/>
    <p:sldId id="275" r:id="rId26"/>
    <p:sldId id="277" r:id="rId27"/>
    <p:sldId id="278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39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</p:sldIdLst>
  <p:sldSz cx="9144000" cy="6858000" type="screen4x3"/>
  <p:notesSz cx="7053263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81" autoAdjust="0"/>
  </p:normalViewPr>
  <p:slideViewPr>
    <p:cSldViewPr>
      <p:cViewPr>
        <p:scale>
          <a:sx n="100" d="100"/>
          <a:sy n="100" d="100"/>
        </p:scale>
        <p:origin x="5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770" y="-90"/>
      </p:cViewPr>
      <p:guideLst>
        <p:guide orient="horz" pos="2932"/>
        <p:guide pos="22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e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defTabSz="935038">
              <a:defRPr sz="1200" b="0" i="0"/>
            </a:lvl1pPr>
          </a:lstStyle>
          <a:p>
            <a:endParaRPr lang="sw-K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 b="0" i="0"/>
            </a:lvl1pPr>
          </a:lstStyle>
          <a:p>
            <a:endParaRPr lang="sw-KE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defTabSz="935038">
              <a:defRPr sz="1200" b="0" i="0"/>
            </a:lvl1pPr>
          </a:lstStyle>
          <a:p>
            <a:endParaRPr lang="sw-KE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 b="0" i="0"/>
            </a:lvl1pPr>
          </a:lstStyle>
          <a:p>
            <a:fld id="{E1DF732F-3598-4083-ACAB-FF6911ED552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defTabSz="935038">
              <a:defRPr sz="1200" b="0" i="0"/>
            </a:lvl1pPr>
          </a:lstStyle>
          <a:p>
            <a:endParaRPr lang="sw-K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 b="0" i="0"/>
            </a:lvl1pPr>
          </a:lstStyle>
          <a:p>
            <a:endParaRPr lang="sw-KE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defTabSz="935038">
              <a:defRPr sz="1200" b="0" i="0"/>
            </a:lvl1pPr>
          </a:lstStyle>
          <a:p>
            <a:endParaRPr lang="sw-K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 b="0" i="0"/>
            </a:lvl1pPr>
          </a:lstStyle>
          <a:p>
            <a:fld id="{D8F2FEC5-BF10-48B7-9C4A-867DAE129A9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BE4A009-3022-4504-AB69-07004892D48C}" type="slidenum">
              <a:rPr lang="en-GB"/>
              <a:pPr/>
              <a:t>1</a:t>
            </a:fld>
            <a:endParaRPr lang="en-GB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46353F9-95D6-415C-B9C0-AF722C0E348C}" type="slidenum">
              <a:rPr lang="en-GB"/>
              <a:pPr/>
              <a:t>10</a:t>
            </a:fld>
            <a:endParaRPr lang="en-GB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5B70ABD-740E-4AD7-8E2C-DDC85283AF94}" type="slidenum">
              <a:rPr lang="en-GB"/>
              <a:pPr/>
              <a:t>11</a:t>
            </a:fld>
            <a:endParaRPr lang="en-GB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F0F435D-5EEC-4179-9CA0-180004ED6C11}" type="slidenum">
              <a:rPr lang="en-GB"/>
              <a:pPr/>
              <a:t>12</a:t>
            </a:fld>
            <a:endParaRPr lang="en-GB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7079277-2AEB-4ED8-8D82-AAF83D0E71C2}" type="slidenum">
              <a:rPr lang="en-GB"/>
              <a:pPr/>
              <a:t>13</a:t>
            </a:fld>
            <a:endParaRPr lang="en-GB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DD90105-A162-4A7F-ACAE-18AA8F5E430F}" type="slidenum">
              <a:rPr lang="en-GB"/>
              <a:pPr/>
              <a:t>14</a:t>
            </a:fld>
            <a:endParaRPr lang="en-GB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A76B518-029E-4EB6-9C2B-224A1C065EAD}" type="slidenum">
              <a:rPr lang="en-GB"/>
              <a:pPr/>
              <a:t>15</a:t>
            </a:fld>
            <a:endParaRPr lang="en-GB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E79BDA0-EFEB-42AD-973F-482686B5EF3B}" type="slidenum">
              <a:rPr lang="en-GB"/>
              <a:pPr/>
              <a:t>16</a:t>
            </a:fld>
            <a:endParaRPr lang="en-GB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C326501-CC12-4F93-85DA-6CE5026DD8B0}" type="slidenum">
              <a:rPr lang="en-GB"/>
              <a:pPr/>
              <a:t>17</a:t>
            </a:fld>
            <a:endParaRPr lang="en-GB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239358C-E909-46B0-AB61-BA7B1766A3EF}" type="slidenum">
              <a:rPr lang="en-GB"/>
              <a:pPr/>
              <a:t>18</a:t>
            </a:fld>
            <a:endParaRPr lang="en-GB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D67EA03-29A9-4A49-BB67-86FFE6A78DF3}" type="slidenum">
              <a:rPr lang="en-GB"/>
              <a:pPr/>
              <a:t>19</a:t>
            </a:fld>
            <a:endParaRPr lang="en-GB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580268F-9BBE-4AAB-8EBB-6437F8AF3E68}" type="slidenum">
              <a:rPr lang="en-GB"/>
              <a:pPr/>
              <a:t>2</a:t>
            </a:fld>
            <a:endParaRPr lang="en-GB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AB84175-5FA0-4F79-84ED-639D06E744EE}" type="slidenum">
              <a:rPr lang="en-GB"/>
              <a:pPr/>
              <a:t>20</a:t>
            </a:fld>
            <a:endParaRPr lang="en-GB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42D9DB4-A5D0-4B3B-ABA0-0189996F19B7}" type="slidenum">
              <a:rPr lang="en-GB"/>
              <a:pPr/>
              <a:t>21</a:t>
            </a:fld>
            <a:endParaRPr lang="en-GB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451AFE9-D989-4400-8B7D-71D803F5AD1B}" type="slidenum">
              <a:rPr lang="en-GB"/>
              <a:pPr/>
              <a:t>22</a:t>
            </a:fld>
            <a:endParaRPr lang="en-GB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DCAB05B-7CE7-4175-8426-7A02773F6E79}" type="slidenum">
              <a:rPr lang="en-GB"/>
              <a:pPr/>
              <a:t>23</a:t>
            </a:fld>
            <a:endParaRPr lang="en-GB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8B12F65-2948-45FE-9330-20F196E6E196}" type="slidenum">
              <a:rPr lang="en-GB"/>
              <a:pPr/>
              <a:t>24</a:t>
            </a:fld>
            <a:endParaRPr lang="en-GB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3CB4CDD-4973-4F78-9FCC-99C553480D84}" type="slidenum">
              <a:rPr lang="en-GB"/>
              <a:pPr/>
              <a:t>25</a:t>
            </a:fld>
            <a:endParaRPr lang="en-GB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E2FF04A-462A-47F8-92EE-DC07F1467DD7}" type="slidenum">
              <a:rPr lang="en-GB"/>
              <a:pPr/>
              <a:t>26</a:t>
            </a:fld>
            <a:endParaRPr lang="en-GB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861D801-6550-4FC0-8EA2-FEEA109D607F}" type="slidenum">
              <a:rPr lang="en-GB"/>
              <a:pPr/>
              <a:t>27</a:t>
            </a:fld>
            <a:endParaRPr lang="en-GB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6E94A52-A118-4FCD-885C-A9A3CE3CBB60}" type="slidenum">
              <a:rPr lang="en-GB"/>
              <a:pPr/>
              <a:t>28</a:t>
            </a:fld>
            <a:endParaRPr lang="en-GB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B1E80D6-11F9-4F46-95FC-3288EB07B8C9}" type="slidenum">
              <a:rPr lang="en-GB"/>
              <a:pPr/>
              <a:t>29</a:t>
            </a:fld>
            <a:endParaRPr lang="en-GB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43B86CE-F1D6-456E-B1D2-C0B219D42517}" type="slidenum">
              <a:rPr lang="en-GB"/>
              <a:pPr/>
              <a:t>3</a:t>
            </a:fld>
            <a:endParaRPr lang="en-GB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30B8E9-ABBA-4CC9-B4D9-20C45051FED3}" type="slidenum">
              <a:rPr lang="en-GB"/>
              <a:pPr/>
              <a:t>30</a:t>
            </a:fld>
            <a:endParaRPr lang="en-GB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59FE06D-BD12-4485-A39F-97D3F0BF8D51}" type="slidenum">
              <a:rPr lang="en-GB"/>
              <a:pPr/>
              <a:t>31</a:t>
            </a:fld>
            <a:endParaRPr lang="en-GB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8E29FC-CE4F-41E7-9571-D2EBDAEC538B}" type="slidenum">
              <a:rPr lang="en-GB"/>
              <a:pPr/>
              <a:t>32</a:t>
            </a:fld>
            <a:endParaRPr lang="en-GB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745A49C-698A-487A-8F25-E62509030A8E}" type="slidenum">
              <a:rPr lang="en-GB"/>
              <a:pPr/>
              <a:t>33</a:t>
            </a:fld>
            <a:endParaRPr lang="en-GB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96A43A6-071F-4440-B66C-64A0E4E599EF}" type="slidenum">
              <a:rPr lang="en-GB"/>
              <a:pPr/>
              <a:t>34</a:t>
            </a:fld>
            <a:endParaRPr lang="en-GB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0E134F7-D3E4-48F3-9460-74D81C905650}" type="slidenum">
              <a:rPr lang="en-GB"/>
              <a:pPr/>
              <a:t>35</a:t>
            </a:fld>
            <a:endParaRPr lang="en-GB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FE993A3-C0C2-41D1-8A0D-A415CEF34C31}" type="slidenum">
              <a:rPr lang="en-GB"/>
              <a:pPr/>
              <a:t>36</a:t>
            </a:fld>
            <a:endParaRPr lang="en-GB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2A37BF2-0BC9-4379-9DC5-E47BCE011FF0}" type="slidenum">
              <a:rPr lang="en-GB"/>
              <a:pPr/>
              <a:t>37</a:t>
            </a:fld>
            <a:endParaRPr lang="en-GB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EE6C3DD-CA54-4E27-A0AD-8678B8D5189B}" type="slidenum">
              <a:rPr lang="en-GB"/>
              <a:pPr/>
              <a:t>38</a:t>
            </a:fld>
            <a:endParaRPr lang="en-GB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BFA4297-8F14-442F-B8A1-07194BD2BE51}" type="slidenum">
              <a:rPr lang="en-GB"/>
              <a:pPr/>
              <a:t>39</a:t>
            </a:fld>
            <a:endParaRPr lang="en-GB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B4C7BEF-6E58-46A1-AA4A-071FF78F4D04}" type="slidenum">
              <a:rPr lang="en-GB"/>
              <a:pPr/>
              <a:t>4</a:t>
            </a:fld>
            <a:endParaRPr lang="en-GB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AFAEE6B-AC11-40E8-93BB-7FFC97B73A76}" type="slidenum">
              <a:rPr lang="en-GB"/>
              <a:pPr/>
              <a:t>40</a:t>
            </a:fld>
            <a:endParaRPr lang="en-GB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3E3A268-B6C0-4378-8225-CF2B4ACF6882}" type="slidenum">
              <a:rPr lang="en-GB"/>
              <a:pPr/>
              <a:t>41</a:t>
            </a:fld>
            <a:endParaRPr lang="en-GB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685EDC5-56DD-4A2E-80E7-AACBF83F237B}" type="slidenum">
              <a:rPr lang="en-GB"/>
              <a:pPr/>
              <a:t>42</a:t>
            </a:fld>
            <a:endParaRPr lang="en-GB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38DB5D2-B1B1-4347-947F-E060355CB975}" type="slidenum">
              <a:rPr lang="en-GB"/>
              <a:pPr/>
              <a:t>43</a:t>
            </a:fld>
            <a:endParaRPr lang="en-GB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CCC9E7C-39EE-49EE-8778-14FDFDCFA2C7}" type="slidenum">
              <a:rPr lang="en-GB"/>
              <a:pPr/>
              <a:t>44</a:t>
            </a:fld>
            <a:endParaRPr lang="en-GB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B727833-F322-485F-9580-165A42B0BCAD}" type="slidenum">
              <a:rPr lang="en-GB"/>
              <a:pPr/>
              <a:t>45</a:t>
            </a:fld>
            <a:endParaRPr lang="en-GB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361D01A-BFF9-42BF-9723-BA0BA05ED115}" type="slidenum">
              <a:rPr lang="en-GB"/>
              <a:pPr/>
              <a:t>46</a:t>
            </a:fld>
            <a:endParaRPr lang="en-GB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A2381EE-133F-44A8-A52B-A977A2CFAAA6}" type="slidenum">
              <a:rPr lang="en-GB"/>
              <a:pPr/>
              <a:t>47</a:t>
            </a:fld>
            <a:endParaRPr lang="en-GB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8B5FB87-DABB-4910-87BF-D8085509B978}" type="slidenum">
              <a:rPr lang="en-GB"/>
              <a:pPr/>
              <a:t>48</a:t>
            </a:fld>
            <a:endParaRPr lang="en-GB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D52034A-4361-481C-90E3-1784AA5F95E8}" type="slidenum">
              <a:rPr lang="en-GB"/>
              <a:pPr/>
              <a:t>49</a:t>
            </a:fld>
            <a:endParaRPr lang="en-GB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E823D12-4D02-4F3E-85AD-EECA94BC6234}" type="slidenum">
              <a:rPr lang="en-GB"/>
              <a:pPr/>
              <a:t>5</a:t>
            </a:fld>
            <a:endParaRPr lang="en-GB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46D67DC-F8A8-482C-BC9B-AD93E3A57C79}" type="slidenum">
              <a:rPr lang="en-GB"/>
              <a:pPr/>
              <a:t>50</a:t>
            </a:fld>
            <a:endParaRPr lang="en-GB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95715AA-04BC-4C6D-AB39-3B4842DCC24B}" type="slidenum">
              <a:rPr lang="en-GB"/>
              <a:pPr/>
              <a:t>51</a:t>
            </a:fld>
            <a:endParaRPr lang="en-GB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2C9AD08-F5EA-4889-9B1E-0543131C603F}" type="slidenum">
              <a:rPr lang="en-GB"/>
              <a:pPr/>
              <a:t>52</a:t>
            </a:fld>
            <a:endParaRPr lang="en-GB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F8D373-A645-484C-9E86-44FA6423D1AF}" type="slidenum">
              <a:rPr lang="en-GB"/>
              <a:pPr/>
              <a:t>53</a:t>
            </a:fld>
            <a:endParaRPr lang="en-GB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BC1BFA4-878E-484D-BF5B-45C7C108E8B7}" type="slidenum">
              <a:rPr lang="en-GB"/>
              <a:pPr/>
              <a:t>54</a:t>
            </a:fld>
            <a:endParaRPr lang="en-GB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6470F1-C5EF-4886-AE3B-24038A43C69D}" type="slidenum">
              <a:rPr lang="en-GB"/>
              <a:pPr/>
              <a:t>55</a:t>
            </a:fld>
            <a:endParaRPr lang="en-GB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682911D-BDFB-4D0A-8805-C65BDEEF394D}" type="slidenum">
              <a:rPr lang="en-GB"/>
              <a:pPr/>
              <a:t>56</a:t>
            </a:fld>
            <a:endParaRPr lang="en-GB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B1C8AB8-FE1D-4707-8B3F-41746FFAABB1}" type="slidenum">
              <a:rPr lang="en-GB"/>
              <a:pPr/>
              <a:t>57</a:t>
            </a:fld>
            <a:endParaRPr lang="en-GB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E6C3DFC-3BC2-4B47-9DAA-7BBE5D9C05C2}" type="slidenum">
              <a:rPr lang="en-GB"/>
              <a:pPr/>
              <a:t>58</a:t>
            </a:fld>
            <a:endParaRPr lang="en-GB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ECD761F-FCBD-4898-887A-A2728736D05E}" type="slidenum">
              <a:rPr lang="en-GB"/>
              <a:pPr/>
              <a:t>59</a:t>
            </a:fld>
            <a:endParaRPr lang="en-GB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1101F3E-E11B-447F-864F-7DF38D1CF95E}" type="slidenum">
              <a:rPr lang="en-GB"/>
              <a:pPr/>
              <a:t>6</a:t>
            </a:fld>
            <a:endParaRPr lang="en-GB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B1341D4-7A3D-41B1-971B-C51D4BE86EFE}" type="slidenum">
              <a:rPr lang="en-GB"/>
              <a:pPr/>
              <a:t>60</a:t>
            </a:fld>
            <a:endParaRPr lang="en-GB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F96BD5D-766A-4C09-B69B-606EBD6B8974}" type="slidenum">
              <a:rPr lang="en-GB"/>
              <a:pPr/>
              <a:t>61</a:t>
            </a:fld>
            <a:endParaRPr lang="en-GB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8B1C3C7-0563-40F4-82FF-6C5254FD5745}" type="slidenum">
              <a:rPr lang="en-GB"/>
              <a:pPr/>
              <a:t>62</a:t>
            </a:fld>
            <a:endParaRPr lang="en-GB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5A098B5-0047-42C1-AB48-1B26D8E137F3}" type="slidenum">
              <a:rPr lang="en-GB"/>
              <a:pPr/>
              <a:t>63</a:t>
            </a:fld>
            <a:endParaRPr lang="en-GB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EBA1307-737F-4760-8E38-24F43025B9D7}" type="slidenum">
              <a:rPr lang="en-GB"/>
              <a:pPr/>
              <a:t>64</a:t>
            </a:fld>
            <a:endParaRPr lang="en-GB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2395E7-5853-4ECC-95EC-849205C758E4}" type="slidenum">
              <a:rPr lang="en-GB"/>
              <a:pPr/>
              <a:t>65</a:t>
            </a:fld>
            <a:endParaRPr lang="en-GB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B3458CD-D69C-4648-A857-20B7FB9E3350}" type="slidenum">
              <a:rPr lang="en-GB"/>
              <a:pPr/>
              <a:t>7</a:t>
            </a:fld>
            <a:endParaRPr lang="en-GB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588AA0E-8421-4354-9FC5-3AC1B4FF79D6}" type="slidenum">
              <a:rPr lang="en-GB"/>
              <a:pPr/>
              <a:t>8</a:t>
            </a:fld>
            <a:endParaRPr lang="en-GB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6A0CEE3-7AA0-47E7-AC56-546D4DAA300D}" type="slidenum">
              <a:rPr lang="en-GB"/>
              <a:pPr/>
              <a:t>9</a:t>
            </a:fld>
            <a:endParaRPr lang="en-GB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1E0F4-9B9C-4F04-B3E6-297CD41AD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CEE6-17D2-44D5-A4ED-C3D98CCD1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213B1-FEE9-466C-B93C-E0B43C2AD9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EE454-6833-4D97-9814-8259F2CF8C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C7B6C-79ED-448B-8A35-95F3E79836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66D0-15EC-4EEB-9334-3C93BF1F46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B997-D785-4FC8-B158-894E05F70E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02727-9218-4D99-A841-97D6525A8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8DFF-DBC5-4FFE-B524-FAC858F6C4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AE11-6ADB-4A60-A528-934B44B0E8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7CD8-37A3-4A82-8320-F878A5FA68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4C22C-E01A-4868-8CCE-C111F59423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5BEF-AD19-43F5-B9DA-ED0308F9D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 smtClean="0"/>
            </a:lvl1pPr>
          </a:lstStyle>
          <a:p>
            <a:pPr>
              <a:defRPr/>
            </a:pPr>
            <a:r>
              <a:rPr lang="en-GB"/>
              <a:t>FME 706/FML 2007- 08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i="0" smtClean="0"/>
            </a:lvl1pPr>
          </a:lstStyle>
          <a:p>
            <a:pPr>
              <a:defRPr/>
            </a:pPr>
            <a:r>
              <a:rPr lang="en-GB"/>
              <a:t>Air Conditioning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i="0" smtClean="0"/>
            </a:lvl1pPr>
          </a:lstStyle>
          <a:p>
            <a:pPr>
              <a:defRPr/>
            </a:pPr>
            <a:fld id="{BBAE5E5A-8653-47E4-86E3-C6BE88C06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Office_Word_97_-_2003_Document3.doc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Word_97_-_2003_Document4.doc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Microsoft_Office_Word_97_-_2003_Document5.doc"/><Relationship Id="rId4" Type="http://schemas.openxmlformats.org/officeDocument/2006/relationships/image" Target="../media/image1.wmf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Microsoft_Office_Word_97_-_2003_Document6.doc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Microsoft_Office_Word_97_-_2003_Document7.doc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7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52.bin"/><Relationship Id="rId4" Type="http://schemas.openxmlformats.org/officeDocument/2006/relationships/image" Target="../media/image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6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6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E6CC31-0887-493D-8AC9-239076BC7CF3}" type="slidenum">
              <a:rPr lang="en-GB"/>
              <a:pPr/>
              <a:t>1</a:t>
            </a:fld>
            <a:endParaRPr lang="en-GB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smtClean="0"/>
              <a:t>AIR CONDITIONING</a:t>
            </a:r>
          </a:p>
        </p:txBody>
      </p:sp>
      <p:pic>
        <p:nvPicPr>
          <p:cNvPr id="43014" name="Picture 3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001000" y="4953000"/>
            <a:ext cx="733425" cy="903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819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819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58E5D-63F0-4454-B1E7-70EDE3FB4CDA}" type="slidenum">
              <a:rPr lang="en-GB"/>
              <a:pPr/>
              <a:t>10</a:t>
            </a:fld>
            <a:endParaRPr lang="en-GB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5)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C</a:t>
            </a:r>
            <a:r>
              <a:rPr lang="en-GB" sz="1400" baseline="-25000" smtClean="0"/>
              <a:t>pa</a:t>
            </a:r>
            <a:r>
              <a:rPr lang="en-GB" sz="1400" smtClean="0"/>
              <a:t>, t</a:t>
            </a:r>
            <a:r>
              <a:rPr lang="en-GB" sz="1400" baseline="-25000" smtClean="0"/>
              <a:t>1</a:t>
            </a:r>
            <a:r>
              <a:rPr lang="en-GB" sz="1400" smtClean="0"/>
              <a:t>, t</a:t>
            </a:r>
            <a:r>
              <a:rPr lang="en-GB" sz="1400" baseline="-25000" smtClean="0"/>
              <a:t>2</a:t>
            </a:r>
            <a:r>
              <a:rPr lang="en-GB" sz="1400" smtClean="0"/>
              <a:t>, h</a:t>
            </a:r>
            <a:r>
              <a:rPr lang="en-GB" sz="1400" baseline="-25000" smtClean="0"/>
              <a:t>fg2</a:t>
            </a:r>
            <a:r>
              <a:rPr lang="en-GB" sz="1400" smtClean="0"/>
              <a:t>, h</a:t>
            </a:r>
            <a:r>
              <a:rPr lang="en-GB" sz="1400" baseline="-25000" smtClean="0"/>
              <a:t>g1</a:t>
            </a:r>
            <a:r>
              <a:rPr lang="en-GB" sz="1400" smtClean="0"/>
              <a:t>, and h</a:t>
            </a:r>
            <a:r>
              <a:rPr lang="en-GB" sz="1400" baseline="-25000" smtClean="0"/>
              <a:t>f2</a:t>
            </a:r>
            <a:r>
              <a:rPr lang="en-GB" sz="1400" smtClean="0"/>
              <a:t> from tables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Since at 2 air is saturated, </a:t>
            </a:r>
            <a:r>
              <a:rPr lang="en-GB" sz="1400" smtClean="0">
                <a:sym typeface="Symbol" pitchFamily="18" charset="2"/>
              </a:rPr>
              <a:t></a:t>
            </a:r>
            <a:r>
              <a:rPr lang="en-GB" sz="1400" baseline="-25000" smtClean="0">
                <a:sym typeface="Symbol" pitchFamily="18" charset="2"/>
              </a:rPr>
              <a:t>2</a:t>
            </a:r>
            <a:r>
              <a:rPr lang="en-GB" sz="1400" smtClean="0">
                <a:sym typeface="Symbol" pitchFamily="18" charset="2"/>
              </a:rPr>
              <a:t> = 1 get W</a:t>
            </a:r>
            <a:r>
              <a:rPr lang="en-GB" sz="1400" baseline="-25000" smtClean="0">
                <a:sym typeface="Symbol" pitchFamily="18" charset="2"/>
              </a:rPr>
              <a:t>2</a:t>
            </a:r>
            <a:r>
              <a:rPr lang="en-GB" sz="1400" smtClean="0">
                <a:sym typeface="Symbol" pitchFamily="18" charset="2"/>
              </a:rPr>
              <a:t> from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400" smtClean="0">
                <a:sym typeface="Symbol" pitchFamily="18" charset="2"/>
              </a:rPr>
              <a:t>	where P</a:t>
            </a:r>
            <a:r>
              <a:rPr lang="en-GB" sz="1400" baseline="-25000" smtClean="0">
                <a:sym typeface="Symbol" pitchFamily="18" charset="2"/>
              </a:rPr>
              <a:t>s2</a:t>
            </a:r>
            <a:r>
              <a:rPr lang="en-GB" sz="1400" smtClean="0">
                <a:sym typeface="Symbol" pitchFamily="18" charset="2"/>
              </a:rPr>
              <a:t> from tables at t</a:t>
            </a:r>
            <a:r>
              <a:rPr lang="en-GB" sz="1400" baseline="-25000" smtClean="0">
                <a:sym typeface="Symbol" pitchFamily="18" charset="2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endParaRPr lang="en-GB" sz="1400" baseline="-250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1400" b="1" smtClean="0">
                <a:sym typeface="Symbol" pitchFamily="18" charset="2"/>
              </a:rPr>
              <a:t>Heating and Cooling at Constant W (Sensible)</a:t>
            </a:r>
            <a:endParaRPr lang="en-GB" sz="14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14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1400" b="1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1400" baseline="-250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1400" baseline="-250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1400" baseline="-250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sz="1400" smtClean="0">
              <a:sym typeface="Symbol" pitchFamily="18" charset="2"/>
            </a:endParaRPr>
          </a:p>
          <a:p>
            <a:pPr eaLnBrk="1" hangingPunct="1"/>
            <a:endParaRPr lang="en-GB" sz="1400" smtClean="0"/>
          </a:p>
        </p:txBody>
      </p:sp>
      <p:pic>
        <p:nvPicPr>
          <p:cNvPr id="8201" name="Picture 4" descr="j0285360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464550" y="5257800"/>
            <a:ext cx="679450" cy="838200"/>
          </a:xfrm>
          <a:noFill/>
        </p:spPr>
      </p:pic>
      <p:graphicFrame>
        <p:nvGraphicFramePr>
          <p:cNvPr id="8194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724400" y="1752600"/>
          <a:ext cx="1371600" cy="609600"/>
        </p:xfrm>
        <a:graphic>
          <a:graphicData uri="http://schemas.openxmlformats.org/presentationml/2006/ole">
            <p:oleObj spid="_x0000_s8194" name="Equation" r:id="rId5" imgW="799753" imgH="355446" progId="Equation.3">
              <p:embed/>
            </p:oleObj>
          </a:graphicData>
        </a:graphic>
      </p:graphicFrame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1371600" y="3124200"/>
          <a:ext cx="5029200" cy="1868488"/>
        </p:xfrm>
        <a:graphic>
          <a:graphicData uri="http://schemas.openxmlformats.org/presentationml/2006/ole">
            <p:oleObj spid="_x0000_s8195" name="Document" r:id="rId6" imgW="3890990" imgH="144245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92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92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8D6EF-8EAE-4C4C-A633-B82B3212A51F}" type="slidenum">
              <a:rPr lang="en-GB"/>
              <a:pPr/>
              <a:t>11</a:t>
            </a:fld>
            <a:endParaRPr lang="en-GB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6)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001000" cy="4648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r>
              <a:rPr lang="en-GB" sz="1400" b="1" smtClean="0"/>
              <a:t>Cooling and Dehumidification</a:t>
            </a: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r>
              <a:rPr lang="en-GB" sz="1400" smtClean="0"/>
              <a:t>      				or</a:t>
            </a:r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r>
              <a:rPr lang="en-GB" sz="1400" smtClean="0"/>
              <a:t>				   or</a:t>
            </a:r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b="1" smtClean="0"/>
          </a:p>
        </p:txBody>
      </p:sp>
      <p:pic>
        <p:nvPicPr>
          <p:cNvPr id="9229" name="Picture 4" descr="j0285360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229600" y="5257800"/>
            <a:ext cx="741363" cy="914400"/>
          </a:xfrm>
          <a:noFill/>
        </p:spPr>
      </p:pic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957263" y="1752600"/>
          <a:ext cx="7227887" cy="360363"/>
        </p:xfrm>
        <a:graphic>
          <a:graphicData uri="http://schemas.openxmlformats.org/presentationml/2006/ole">
            <p:oleObj spid="_x0000_s9218" name="Equation" r:id="rId5" imgW="5168880" imgH="253800" progId="Equation.3">
              <p:embed/>
            </p:oleObj>
          </a:graphicData>
        </a:graphic>
      </p:graphicFrame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1371600" y="2819400"/>
          <a:ext cx="4648200" cy="1976438"/>
        </p:xfrm>
        <a:graphic>
          <a:graphicData uri="http://schemas.openxmlformats.org/presentationml/2006/ole">
            <p:oleObj spid="_x0000_s9219" name="Document" r:id="rId6" imgW="3828288" imgH="1630680" progId="Word.Document.8">
              <p:embed/>
            </p:oleObj>
          </a:graphicData>
        </a:graphic>
      </p:graphicFrame>
      <p:sp>
        <p:nvSpPr>
          <p:cNvPr id="9232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1371600" y="5029200"/>
          <a:ext cx="1371600" cy="325438"/>
        </p:xfrm>
        <a:graphic>
          <a:graphicData uri="http://schemas.openxmlformats.org/presentationml/2006/ole">
            <p:oleObj spid="_x0000_s9220" name="Equation" r:id="rId7" imgW="926698" imgH="215806" progId="Equation.3">
              <p:embed/>
            </p:oleObj>
          </a:graphicData>
        </a:graphic>
      </p:graphicFrame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4038600" y="5029200"/>
          <a:ext cx="1752600" cy="295275"/>
        </p:xfrm>
        <a:graphic>
          <a:graphicData uri="http://schemas.openxmlformats.org/presentationml/2006/ole">
            <p:oleObj spid="_x0000_s9221" name="Equation" r:id="rId8" imgW="1129810" imgH="190417" progId="Equation.3">
              <p:embed/>
            </p:oleObj>
          </a:graphicData>
        </a:graphic>
      </p:graphicFrame>
      <p:sp>
        <p:nvSpPr>
          <p:cNvPr id="9234" name="Rectangle 1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2" name="Object 13"/>
          <p:cNvGraphicFramePr>
            <a:graphicFrameLocks noChangeAspect="1"/>
          </p:cNvGraphicFramePr>
          <p:nvPr/>
        </p:nvGraphicFramePr>
        <p:xfrm>
          <a:off x="990600" y="5486400"/>
          <a:ext cx="2286000" cy="338138"/>
        </p:xfrm>
        <a:graphic>
          <a:graphicData uri="http://schemas.openxmlformats.org/presentationml/2006/ole">
            <p:oleObj spid="_x0000_s9222" name="Equation" r:id="rId9" imgW="1485255" imgH="215806" progId="Equation.3">
              <p:embed/>
            </p:oleObj>
          </a:graphicData>
        </a:graphic>
      </p:graphicFrame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3" name="Object 15"/>
          <p:cNvGraphicFramePr>
            <a:graphicFrameLocks noChangeAspect="1"/>
          </p:cNvGraphicFramePr>
          <p:nvPr/>
        </p:nvGraphicFramePr>
        <p:xfrm>
          <a:off x="3886200" y="5486400"/>
          <a:ext cx="2590800" cy="287338"/>
        </p:xfrm>
        <a:graphic>
          <a:graphicData uri="http://schemas.openxmlformats.org/presentationml/2006/ole">
            <p:oleObj spid="_x0000_s9223" name="Equation" r:id="rId10" imgW="1968500" imgH="215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024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025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noFill/>
        </p:spPr>
        <p:txBody>
          <a:bodyPr/>
          <a:lstStyle/>
          <a:p>
            <a:fld id="{25581D97-A9A9-4E65-AD6C-EB054DC1CFCD}" type="slidenum">
              <a:rPr lang="en-GB"/>
              <a:pPr/>
              <a:t>12</a:t>
            </a:fld>
            <a:endParaRPr lang="en-GB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7)</a:t>
            </a:r>
          </a:p>
        </p:txBody>
      </p:sp>
      <p:sp>
        <p:nvSpPr>
          <p:cNvPr id="10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200" smtClean="0"/>
              <a:t>			 </a:t>
            </a:r>
            <a:r>
              <a:rPr lang="en-GB" sz="1400" smtClean="0"/>
              <a:t>represents enthalpy carried away by the condensate (</a:t>
            </a:r>
            <a:r>
              <a:rPr lang="en-GB" sz="1400" smtClean="0">
                <a:sym typeface="Symbol" pitchFamily="18" charset="2"/>
              </a:rPr>
              <a:t> 10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ºC) which is negligible compared to the first term and hence</a:t>
            </a:r>
          </a:p>
          <a:p>
            <a:pPr eaLnBrk="1" hangingPunct="1">
              <a:buFontTx/>
              <a:buNone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1200" smtClean="0">
                <a:cs typeface="Arial" pitchFamily="34" charset="0"/>
                <a:sym typeface="Symbol" pitchFamily="18" charset="2"/>
              </a:rPr>
              <a:t>	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where				      and</a:t>
            </a:r>
          </a:p>
          <a:p>
            <a:pPr eaLnBrk="1" hangingPunct="1">
              <a:buFontTx/>
              <a:buNone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	</a:t>
            </a:r>
            <a:r>
              <a:rPr lang="en-US" sz="1400" i="1" smtClean="0">
                <a:cs typeface="Arial" pitchFamily="34" charset="0"/>
                <a:sym typeface="Symbol" pitchFamily="18" charset="2"/>
              </a:rPr>
              <a:t>Sensible Heat Factor  (SHF) (Related to bypass factor)</a:t>
            </a:r>
          </a:p>
          <a:p>
            <a:pPr eaLnBrk="1" hangingPunct="1">
              <a:buFontTx/>
              <a:buNone/>
            </a:pPr>
            <a:endParaRPr lang="en-US" sz="1400" i="1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z="1400" i="1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1400" i="1" smtClean="0">
                <a:cs typeface="Arial" pitchFamily="34" charset="0"/>
                <a:sym typeface="Symbol" pitchFamily="18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	Important in A/C calculations.</a:t>
            </a:r>
          </a:p>
          <a:p>
            <a:pPr eaLnBrk="1" hangingPunct="1">
              <a:buFontTx/>
              <a:buNone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	</a:t>
            </a:r>
          </a:p>
          <a:p>
            <a:pPr eaLnBrk="1" hangingPunct="1">
              <a:buFontTx/>
              <a:buNone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GB" sz="1400" smtClean="0"/>
              <a:t>	</a:t>
            </a:r>
            <a:r>
              <a:rPr lang="en-GB" sz="1200" smtClean="0"/>
              <a:t>	</a:t>
            </a:r>
          </a:p>
        </p:txBody>
      </p:sp>
      <p:graphicFrame>
        <p:nvGraphicFramePr>
          <p:cNvPr id="10242" name="Rectangle 6"/>
          <p:cNvGraphicFramePr>
            <a:graphicFrameLocks/>
          </p:cNvGraphicFramePr>
          <p:nvPr>
            <p:ph sz="quarter" idx="2"/>
          </p:nvPr>
        </p:nvGraphicFramePr>
        <p:xfrm>
          <a:off x="5027613" y="1600200"/>
          <a:ext cx="3279775" cy="2185988"/>
        </p:xfrm>
        <a:graphic>
          <a:graphicData uri="http://schemas.openxmlformats.org/presentationml/2006/ole">
            <p:oleObj spid="_x0000_s10242" name="Equation" r:id="rId4" imgW="0" imgH="0" progId="Equation.3">
              <p:embed/>
            </p:oleObj>
          </a:graphicData>
        </a:graphic>
      </p:graphicFrame>
      <p:sp>
        <p:nvSpPr>
          <p:cNvPr id="102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990600" y="1600200"/>
          <a:ext cx="1295400" cy="263525"/>
        </p:xfrm>
        <a:graphic>
          <a:graphicData uri="http://schemas.openxmlformats.org/presentationml/2006/ole">
            <p:oleObj spid="_x0000_s10243" name="Equation" r:id="rId5" imgW="888614" imgH="177723" progId="Equation.3">
              <p:embed/>
            </p:oleObj>
          </a:graphicData>
        </a:graphic>
      </p:graphicFrame>
      <p:pic>
        <p:nvPicPr>
          <p:cNvPr id="10254" name="Picture 8" descr="j0285360"/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8305800" y="5257800"/>
            <a:ext cx="679450" cy="838200"/>
          </a:xfrm>
          <a:noFill/>
        </p:spPr>
      </p:pic>
      <p:sp>
        <p:nvSpPr>
          <p:cNvPr id="10255" name="Rectangle 1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4" name="Object 10"/>
          <p:cNvGraphicFramePr>
            <a:graphicFrameLocks noChangeAspect="1"/>
          </p:cNvGraphicFramePr>
          <p:nvPr/>
        </p:nvGraphicFramePr>
        <p:xfrm>
          <a:off x="990600" y="2133600"/>
          <a:ext cx="914400" cy="292100"/>
        </p:xfrm>
        <a:graphic>
          <a:graphicData uri="http://schemas.openxmlformats.org/presentationml/2006/ole">
            <p:oleObj spid="_x0000_s10244" name="Equation" r:id="rId7" imgW="685502" imgH="215806" progId="Equation.3">
              <p:embed/>
            </p:oleObj>
          </a:graphicData>
        </a:graphic>
      </p:graphicFrame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5" name="Object 12"/>
          <p:cNvGraphicFramePr>
            <a:graphicFrameLocks noChangeAspect="1"/>
          </p:cNvGraphicFramePr>
          <p:nvPr/>
        </p:nvGraphicFramePr>
        <p:xfrm>
          <a:off x="1676400" y="2438400"/>
          <a:ext cx="2667000" cy="617538"/>
        </p:xfrm>
        <a:graphic>
          <a:graphicData uri="http://schemas.openxmlformats.org/presentationml/2006/ole">
            <p:oleObj spid="_x0000_s10245" name="Equation" r:id="rId8" imgW="1651000" imgH="381000" progId="Equation.3">
              <p:embed/>
            </p:oleObj>
          </a:graphicData>
        </a:graphic>
      </p:graphicFrame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6" name="Object 14"/>
          <p:cNvGraphicFramePr>
            <a:graphicFrameLocks noChangeAspect="1"/>
          </p:cNvGraphicFramePr>
          <p:nvPr/>
        </p:nvGraphicFramePr>
        <p:xfrm>
          <a:off x="5105400" y="2514600"/>
          <a:ext cx="2438400" cy="612775"/>
        </p:xfrm>
        <a:graphic>
          <a:graphicData uri="http://schemas.openxmlformats.org/presentationml/2006/ole">
            <p:oleObj spid="_x0000_s10246" name="Equation" r:id="rId9" imgW="1663700" imgH="419100" progId="Equation.3">
              <p:embed/>
            </p:oleObj>
          </a:graphicData>
        </a:graphic>
      </p:graphicFrame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7" name="Object 16"/>
          <p:cNvGraphicFramePr>
            <a:graphicFrameLocks noChangeAspect="1"/>
          </p:cNvGraphicFramePr>
          <p:nvPr/>
        </p:nvGraphicFramePr>
        <p:xfrm>
          <a:off x="1143000" y="3733800"/>
          <a:ext cx="838200" cy="546100"/>
        </p:xfrm>
        <a:graphic>
          <a:graphicData uri="http://schemas.openxmlformats.org/presentationml/2006/ole">
            <p:oleObj spid="_x0000_s10247" name="Equation" r:id="rId10" imgW="59664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12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1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716B3E-635E-4132-BE59-68DBA25376FA}" type="slidenum">
              <a:rPr lang="en-GB"/>
              <a:pPr/>
              <a:t>13</a:t>
            </a:fld>
            <a:endParaRPr lang="en-GB"/>
          </a:p>
        </p:txBody>
      </p:sp>
      <p:sp>
        <p:nvSpPr>
          <p:cNvPr id="112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8)</a:t>
            </a:r>
          </a:p>
        </p:txBody>
      </p:sp>
      <p:sp>
        <p:nvSpPr>
          <p:cNvPr id="1127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400" b="1" smtClean="0"/>
              <a:t>Heating With Humidification</a:t>
            </a: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r>
              <a:rPr lang="en-GB" sz="1400" smtClean="0"/>
              <a:t>					or</a:t>
            </a:r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r>
              <a:rPr lang="en-GB" sz="1400" smtClean="0"/>
              <a:t>	Equation of a straight line. </a:t>
            </a:r>
          </a:p>
          <a:p>
            <a:pPr eaLnBrk="1" hangingPunct="1">
              <a:buFontTx/>
              <a:buNone/>
            </a:pPr>
            <a:r>
              <a:rPr lang="en-GB" sz="1400" smtClean="0"/>
              <a:t>	</a:t>
            </a:r>
          </a:p>
          <a:p>
            <a:pPr eaLnBrk="1" hangingPunct="1">
              <a:buFontTx/>
              <a:buNone/>
            </a:pPr>
            <a:r>
              <a:rPr lang="en-GB" sz="1400" smtClean="0"/>
              <a:t>	 For Q = 0,   </a:t>
            </a:r>
          </a:p>
          <a:p>
            <a:pPr eaLnBrk="1" hangingPunct="1">
              <a:buFontTx/>
              <a:buNone/>
            </a:pPr>
            <a:endParaRPr lang="en-GB" sz="1400" b="1" smtClean="0"/>
          </a:p>
        </p:txBody>
      </p:sp>
      <p:pic>
        <p:nvPicPr>
          <p:cNvPr id="11276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229600" y="5257800"/>
            <a:ext cx="679450" cy="838200"/>
          </a:xfrm>
          <a:noFill/>
        </p:spPr>
      </p:pic>
      <p:sp>
        <p:nvSpPr>
          <p:cNvPr id="1127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990600" y="2209800"/>
          <a:ext cx="4495800" cy="1738313"/>
        </p:xfrm>
        <a:graphic>
          <a:graphicData uri="http://schemas.openxmlformats.org/presentationml/2006/ole">
            <p:oleObj spid="_x0000_s11266" name="Document" r:id="rId5" imgW="3745992" imgH="1447800" progId="Word.Document.8">
              <p:embed/>
            </p:oleObj>
          </a:graphicData>
        </a:graphic>
      </p:graphicFrame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7" name="Object 11"/>
          <p:cNvGraphicFramePr>
            <a:graphicFrameLocks noChangeAspect="1"/>
          </p:cNvGraphicFramePr>
          <p:nvPr/>
        </p:nvGraphicFramePr>
        <p:xfrm>
          <a:off x="1066800" y="4114800"/>
          <a:ext cx="1752600" cy="295275"/>
        </p:xfrm>
        <a:graphic>
          <a:graphicData uri="http://schemas.openxmlformats.org/presentationml/2006/ole">
            <p:oleObj spid="_x0000_s11267" name="Equation" r:id="rId6" imgW="1129810" imgH="190417" progId="Equation.3">
              <p:embed/>
            </p:oleObj>
          </a:graphicData>
        </a:graphic>
      </p:graphicFrame>
      <p:sp>
        <p:nvSpPr>
          <p:cNvPr id="11279" name="Rectangle 1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762000" y="4648200"/>
          <a:ext cx="2895600" cy="322263"/>
        </p:xfrm>
        <a:graphic>
          <a:graphicData uri="http://schemas.openxmlformats.org/presentationml/2006/ole">
            <p:oleObj spid="_x0000_s11268" name="Equation" r:id="rId7" imgW="1968500" imgH="215900" progId="Equation.3">
              <p:embed/>
            </p:oleObj>
          </a:graphicData>
        </a:graphic>
      </p:graphicFrame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9" name="Object 15"/>
          <p:cNvGraphicFramePr>
            <a:graphicFrameLocks noChangeAspect="1"/>
          </p:cNvGraphicFramePr>
          <p:nvPr/>
        </p:nvGraphicFramePr>
        <p:xfrm>
          <a:off x="4648200" y="4495800"/>
          <a:ext cx="2209800" cy="495300"/>
        </p:xfrm>
        <a:graphic>
          <a:graphicData uri="http://schemas.openxmlformats.org/presentationml/2006/ole">
            <p:oleObj spid="_x0000_s11269" name="Equation" r:id="rId8" imgW="1739900" imgH="393700" progId="Equation.3">
              <p:embed/>
            </p:oleObj>
          </a:graphicData>
        </a:graphic>
      </p:graphicFrame>
      <p:sp>
        <p:nvSpPr>
          <p:cNvPr id="1128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0" name="Object 17"/>
          <p:cNvGraphicFramePr>
            <a:graphicFrameLocks noChangeAspect="1"/>
          </p:cNvGraphicFramePr>
          <p:nvPr/>
        </p:nvGraphicFramePr>
        <p:xfrm>
          <a:off x="2971800" y="5562600"/>
          <a:ext cx="1219200" cy="554038"/>
        </p:xfrm>
        <a:graphic>
          <a:graphicData uri="http://schemas.openxmlformats.org/presentationml/2006/ole">
            <p:oleObj spid="_x0000_s11270" name="Equation" r:id="rId9" imgW="838200" imgH="38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229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242925-0288-4E00-8582-6D8A08A503D8}" type="slidenum">
              <a:rPr lang="en-GB"/>
              <a:pPr/>
              <a:t>14</a:t>
            </a:fld>
            <a:endParaRPr lang="en-GB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9)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371600"/>
            <a:ext cx="76200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h</a:t>
            </a:r>
            <a:r>
              <a:rPr lang="en-GB" sz="1400" baseline="-25000" smtClean="0"/>
              <a:t>w</a:t>
            </a:r>
            <a:r>
              <a:rPr lang="en-GB" sz="1400" smtClean="0"/>
              <a:t> = h</a:t>
            </a:r>
            <a:r>
              <a:rPr lang="en-GB" sz="1400" baseline="-25000" smtClean="0"/>
              <a:t>gT1</a:t>
            </a:r>
            <a:r>
              <a:rPr lang="en-GB" sz="1400" smtClean="0"/>
              <a:t> – humidification at constant T</a:t>
            </a:r>
            <a:r>
              <a:rPr lang="en-GB" sz="1400" baseline="-25000" smtClean="0"/>
              <a:t>1</a:t>
            </a:r>
            <a:r>
              <a:rPr lang="en-GB" sz="1400" smtClean="0"/>
              <a:t> (2’)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h</a:t>
            </a:r>
            <a:r>
              <a:rPr lang="en-GB" sz="1400" baseline="-25000" smtClean="0"/>
              <a:t>w </a:t>
            </a:r>
            <a:r>
              <a:rPr lang="en-GB" sz="1400" smtClean="0"/>
              <a:t> &gt; h</a:t>
            </a:r>
            <a:r>
              <a:rPr lang="en-GB" sz="1400" baseline="-25000" smtClean="0"/>
              <a:t>gT1</a:t>
            </a:r>
            <a:r>
              <a:rPr lang="en-GB" sz="1400" smtClean="0"/>
              <a:t> – heating with humidification (2’’)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h</a:t>
            </a:r>
            <a:r>
              <a:rPr lang="en-GB" sz="1400" baseline="-25000" smtClean="0"/>
              <a:t>w</a:t>
            </a:r>
            <a:r>
              <a:rPr lang="en-GB" sz="1400" smtClean="0"/>
              <a:t> &lt; h</a:t>
            </a:r>
            <a:r>
              <a:rPr lang="en-GB" sz="1400" baseline="-25000" smtClean="0"/>
              <a:t>gT1</a:t>
            </a:r>
            <a:r>
              <a:rPr lang="en-GB" sz="1400" smtClean="0"/>
              <a:t>  - cooling with humidification (2)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Spray with liquid water at air wet bulb temperature – T</a:t>
            </a:r>
            <a:r>
              <a:rPr lang="en-GB" sz="1400" baseline="-25000" smtClean="0"/>
              <a:t>wb</a:t>
            </a:r>
            <a:r>
              <a:rPr lang="en-GB" sz="1400" smtClean="0"/>
              <a:t> remains constant.  Basis of evaporative cooling</a:t>
            </a:r>
          </a:p>
        </p:txBody>
      </p:sp>
      <p:pic>
        <p:nvPicPr>
          <p:cNvPr id="12297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464550" y="5105400"/>
            <a:ext cx="679450" cy="838200"/>
          </a:xfrm>
          <a:noFill/>
        </p:spPr>
      </p:pic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9"/>
          <p:cNvGraphicFramePr>
            <a:graphicFrameLocks noChangeAspect="1"/>
          </p:cNvGraphicFramePr>
          <p:nvPr/>
        </p:nvGraphicFramePr>
        <p:xfrm>
          <a:off x="2362200" y="2895600"/>
          <a:ext cx="2286000" cy="1787525"/>
        </p:xfrm>
        <a:graphic>
          <a:graphicData uri="http://schemas.openxmlformats.org/presentationml/2006/ole">
            <p:oleObj spid="_x0000_s12290" name="Document" r:id="rId5" imgW="1441704" imgH="11277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3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3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2C6E52-F11C-444F-BBCE-FE34B43CF20C}" type="slidenum">
              <a:rPr lang="en-GB"/>
              <a:pPr/>
              <a:t>15</a:t>
            </a:fld>
            <a:endParaRPr lang="en-GB"/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10)</a:t>
            </a:r>
          </a:p>
        </p:txBody>
      </p:sp>
      <p:sp>
        <p:nvSpPr>
          <p:cNvPr id="13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400" b="1" smtClean="0"/>
              <a:t>Adiabatic Mixing</a:t>
            </a: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r>
              <a:rPr lang="en-GB" sz="1400" smtClean="0"/>
              <a:t>			               ;			            ;</a:t>
            </a:r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Equation of a straight line (final state lies along this line)</a:t>
            </a:r>
          </a:p>
        </p:txBody>
      </p:sp>
      <p:pic>
        <p:nvPicPr>
          <p:cNvPr id="13326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229600" y="5181600"/>
            <a:ext cx="679450" cy="838200"/>
          </a:xfrm>
          <a:noFill/>
        </p:spPr>
      </p:pic>
      <p:sp>
        <p:nvSpPr>
          <p:cNvPr id="133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1143000" y="2057400"/>
          <a:ext cx="5943600" cy="2239963"/>
        </p:xfrm>
        <a:graphic>
          <a:graphicData uri="http://schemas.openxmlformats.org/presentationml/2006/ole">
            <p:oleObj spid="_x0000_s13314" name="Document" r:id="rId5" imgW="4642676" imgH="1752437" progId="Word.Document.8">
              <p:embed/>
            </p:oleObj>
          </a:graphicData>
        </a:graphic>
      </p:graphicFrame>
      <p:sp>
        <p:nvSpPr>
          <p:cNvPr id="13328" name="Rectangle 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838200" y="4419600"/>
          <a:ext cx="2209800" cy="365125"/>
        </p:xfrm>
        <a:graphic>
          <a:graphicData uri="http://schemas.openxmlformats.org/presentationml/2006/ole">
            <p:oleObj spid="_x0000_s13315" name="Equation" r:id="rId6" imgW="1320227" imgH="215806" progId="Equation.3">
              <p:embed/>
            </p:oleObj>
          </a:graphicData>
        </a:graphic>
      </p:graphicFrame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6096000" y="4419600"/>
          <a:ext cx="1371600" cy="325438"/>
        </p:xfrm>
        <a:graphic>
          <a:graphicData uri="http://schemas.openxmlformats.org/presentationml/2006/ole">
            <p:oleObj spid="_x0000_s13316" name="Equation" r:id="rId7" imgW="926698" imgH="215806" progId="Equation.3">
              <p:embed/>
            </p:oleObj>
          </a:graphicData>
        </a:graphic>
      </p:graphicFrame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3505200" y="4419600"/>
          <a:ext cx="2133600" cy="322263"/>
        </p:xfrm>
        <a:graphic>
          <a:graphicData uri="http://schemas.openxmlformats.org/presentationml/2006/ole">
            <p:oleObj spid="_x0000_s13317" name="Equation" r:id="rId8" imgW="1447172" imgH="215806" progId="Equation.3">
              <p:embed/>
            </p:oleObj>
          </a:graphicData>
        </a:graphic>
      </p:graphicFrame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13"/>
          <p:cNvGraphicFramePr>
            <a:graphicFrameLocks noChangeAspect="1"/>
          </p:cNvGraphicFramePr>
          <p:nvPr/>
        </p:nvGraphicFramePr>
        <p:xfrm>
          <a:off x="609600" y="4953000"/>
          <a:ext cx="2057400" cy="588963"/>
        </p:xfrm>
        <a:graphic>
          <a:graphicData uri="http://schemas.openxmlformats.org/presentationml/2006/ole">
            <p:oleObj spid="_x0000_s13318" name="Equation" r:id="rId9" imgW="1497950" imgH="431613" progId="Equation.3">
              <p:embed/>
            </p:oleObj>
          </a:graphicData>
        </a:graphic>
      </p:graphicFrame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9" name="Object 15"/>
          <p:cNvGraphicFramePr>
            <a:graphicFrameLocks noChangeAspect="1"/>
          </p:cNvGraphicFramePr>
          <p:nvPr/>
        </p:nvGraphicFramePr>
        <p:xfrm>
          <a:off x="3048000" y="4953000"/>
          <a:ext cx="2057400" cy="593725"/>
        </p:xfrm>
        <a:graphic>
          <a:graphicData uri="http://schemas.openxmlformats.org/presentationml/2006/ole">
            <p:oleObj spid="_x0000_s13319" name="Equation" r:id="rId10" imgW="1485900" imgH="431800" progId="Equation.3">
              <p:embed/>
            </p:oleObj>
          </a:graphicData>
        </a:graphic>
      </p:graphicFrame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0" name="Object 17"/>
          <p:cNvGraphicFramePr>
            <a:graphicFrameLocks noChangeAspect="1"/>
          </p:cNvGraphicFramePr>
          <p:nvPr/>
        </p:nvGraphicFramePr>
        <p:xfrm>
          <a:off x="5562600" y="4953000"/>
          <a:ext cx="1905000" cy="552450"/>
        </p:xfrm>
        <a:graphic>
          <a:graphicData uri="http://schemas.openxmlformats.org/presentationml/2006/ole">
            <p:oleObj spid="_x0000_s13320" name="Equation" r:id="rId11" imgW="14732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434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FA19D3-C095-4671-97E5-2780F8159F76}" type="slidenum">
              <a:rPr lang="en-GB"/>
              <a:pPr/>
              <a:t>16</a:t>
            </a:fld>
            <a:endParaRPr lang="en-GB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11)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200" b="1" smtClean="0"/>
              <a:t>EXAMPLE OF A SIMPLE CENTRAL AIR-CONDITIONING SYSTEM</a:t>
            </a:r>
            <a:endParaRPr lang="en-GB" sz="1200" smtClean="0"/>
          </a:p>
          <a:p>
            <a:pPr eaLnBrk="1" hangingPunct="1">
              <a:buFontTx/>
              <a:buNone/>
            </a:pPr>
            <a:endParaRPr lang="en-GB" sz="1200" b="1" smtClean="0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685800" y="2514600"/>
          <a:ext cx="3581400" cy="2073275"/>
        </p:xfrm>
        <a:graphic>
          <a:graphicData uri="http://schemas.openxmlformats.org/presentationml/2006/ole">
            <p:oleObj spid="_x0000_s14338" name="Picture" r:id="rId4" imgW="2531880" imgH="1464480" progId="Word.Picture.8">
              <p:embed/>
            </p:oleObj>
          </a:graphicData>
        </a:graphic>
      </p:graphicFrame>
      <p:pic>
        <p:nvPicPr>
          <p:cNvPr id="14345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8464550" y="5410200"/>
            <a:ext cx="679450" cy="838200"/>
          </a:xfrm>
          <a:noFill/>
        </p:spPr>
      </p:pic>
      <p:graphicFrame>
        <p:nvGraphicFramePr>
          <p:cNvPr id="1433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029200" y="2362200"/>
          <a:ext cx="3281363" cy="2168525"/>
        </p:xfrm>
        <a:graphic>
          <a:graphicData uri="http://schemas.openxmlformats.org/presentationml/2006/ole">
            <p:oleObj spid="_x0000_s14339" name="Picture" r:id="rId6" imgW="2351880" imgH="155448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536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536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EB705-216F-4567-B5A1-B7E2EB3039BB}" type="slidenum">
              <a:rPr lang="en-GB"/>
              <a:pPr/>
              <a:t>17</a:t>
            </a:fld>
            <a:endParaRPr lang="en-GB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1)</a:t>
            </a:r>
            <a:endParaRPr lang="en-US" sz="1600" b="1" smtClean="0"/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T</a:t>
            </a:r>
            <a:r>
              <a:rPr lang="en-US" sz="1400" baseline="-25000" smtClean="0"/>
              <a:t>4</a:t>
            </a:r>
            <a:r>
              <a:rPr lang="en-US" sz="1400" smtClean="0"/>
              <a:t>, Q, m</a:t>
            </a:r>
            <a:r>
              <a:rPr lang="en-US" sz="1400" baseline="-25000" smtClean="0"/>
              <a:t>ao</a:t>
            </a:r>
            <a:r>
              <a:rPr lang="en-US" sz="1400" smtClean="0"/>
              <a:t>, 5, 6, 7, SHF</a:t>
            </a:r>
            <a:r>
              <a:rPr lang="en-US" sz="1400" baseline="-25000" smtClean="0"/>
              <a:t>room</a:t>
            </a:r>
            <a:r>
              <a:rPr lang="en-US" sz="1400" smtClean="0"/>
              <a:t> and Q</a:t>
            </a:r>
            <a:r>
              <a:rPr lang="en-US" sz="1400" baseline="-25000" smtClean="0"/>
              <a:t>fan</a:t>
            </a:r>
            <a:r>
              <a:rPr lang="en-US" sz="1400" smtClean="0"/>
              <a:t> known.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Draw line from 5, 6,  7 to cross T</a:t>
            </a:r>
            <a:r>
              <a:rPr lang="en-US" sz="1400" baseline="-25000" smtClean="0"/>
              <a:t>4</a:t>
            </a:r>
            <a:r>
              <a:rPr lang="en-US" sz="1400" smtClean="0"/>
              <a:t>  (T</a:t>
            </a:r>
            <a:r>
              <a:rPr lang="en-US" sz="1400" baseline="-25000" smtClean="0"/>
              <a:t>5</a:t>
            </a:r>
            <a:r>
              <a:rPr lang="en-US" sz="1400" smtClean="0"/>
              <a:t> – T</a:t>
            </a:r>
            <a:r>
              <a:rPr lang="en-US" sz="1400" baseline="-25000" smtClean="0"/>
              <a:t>4</a:t>
            </a:r>
            <a:r>
              <a:rPr lang="en-US" sz="1400" smtClean="0"/>
              <a:t> </a:t>
            </a:r>
            <a:r>
              <a:rPr lang="en-US" sz="1400" smtClean="0">
                <a:sym typeface="Symbol" pitchFamily="18" charset="2"/>
              </a:rPr>
              <a:t> 10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ºC)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Join 0 and 5 locate 1 – adiabatic mixing, i.e.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Hence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For known SHF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coil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draw line 2-3, and hence 3-4 at constant W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Q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coil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= m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a1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(h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2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– h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3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), Q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heater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= m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a3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(h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4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– h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3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)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12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smtClean="0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914400" y="2209800"/>
          <a:ext cx="1371600" cy="666750"/>
        </p:xfrm>
        <a:graphic>
          <a:graphicData uri="http://schemas.openxmlformats.org/presentationml/2006/ole">
            <p:oleObj spid="_x0000_s15362" name="Microsoft Equation 3.0" r:id="rId4" imgW="888840" imgH="431640" progId="Equation.3">
              <p:embed/>
            </p:oleObj>
          </a:graphicData>
        </a:graphic>
      </p:graphicFrame>
      <p:pic>
        <p:nvPicPr>
          <p:cNvPr id="15370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1536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3048000"/>
          <a:ext cx="1066800" cy="519113"/>
        </p:xfrm>
        <a:graphic>
          <a:graphicData uri="http://schemas.openxmlformats.org/presentationml/2006/ole">
            <p:oleObj spid="_x0000_s15363" name="Equation" r:id="rId6" imgW="990360" imgH="482400" progId="Equation.3">
              <p:embed/>
            </p:oleObj>
          </a:graphicData>
        </a:graphic>
      </p:graphicFrame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1828800" y="3505200"/>
          <a:ext cx="1219200" cy="642938"/>
        </p:xfrm>
        <a:graphic>
          <a:graphicData uri="http://schemas.openxmlformats.org/presentationml/2006/ole">
            <p:oleObj spid="_x0000_s15364" name="Equation" r:id="rId7" imgW="9144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9414F8-78BA-4DA2-A9AF-ECB35BE3E2F3}" type="slidenum">
              <a:rPr lang="en-GB"/>
              <a:pPr/>
              <a:t>18</a:t>
            </a:fld>
            <a:endParaRPr lang="en-GB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COMFORT AND HEALTH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400" smtClean="0"/>
              <a:t>Deep body temperature  </a:t>
            </a:r>
            <a:r>
              <a:rPr lang="en-US" sz="1400" smtClean="0">
                <a:sym typeface="Symbol" pitchFamily="18" charset="2"/>
              </a:rPr>
              <a:t> 36.9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ºC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If body can easily maintain an energy balance, then feeling of comfort results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400" i="1" smtClean="0">
                <a:cs typeface="Arial" pitchFamily="34" charset="0"/>
                <a:sym typeface="Symbol" pitchFamily="18" charset="2"/>
              </a:rPr>
              <a:t>Body regulatory mechanisms: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Metabolism rate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Increase of the rate of cutaneous blood circulation (capillary dilation)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Sweating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i="1" smtClean="0">
                <a:cs typeface="Arial" pitchFamily="34" charset="0"/>
                <a:sym typeface="Symbol" pitchFamily="18" charset="2"/>
              </a:rPr>
              <a:t>Metabolism – </a:t>
            </a:r>
            <a:r>
              <a:rPr lang="en-US" sz="1600" smtClean="0">
                <a:cs typeface="Arial" pitchFamily="34" charset="0"/>
                <a:sym typeface="Symbol" pitchFamily="18" charset="2"/>
              </a:rPr>
              <a:t>depends on the level of activity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1 MET (metabolic rate) = 58.2 W/m</a:t>
            </a:r>
            <a:r>
              <a:rPr lang="en-US" sz="1400" baseline="30000" smtClean="0">
                <a:cs typeface="Arial" pitchFamily="34" charset="0"/>
                <a:sym typeface="Symbol" pitchFamily="18" charset="2"/>
              </a:rPr>
              <a:t>2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Energy generated by an average sedentary MAN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Area (man)   1.8 m</a:t>
            </a:r>
            <a:r>
              <a:rPr lang="en-US" sz="1400" baseline="30000" smtClean="0">
                <a:cs typeface="Arial" pitchFamily="34" charset="0"/>
                <a:sym typeface="Symbol" pitchFamily="18" charset="2"/>
              </a:rPr>
              <a:t>2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1 MET  105 W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Women  30% lower than men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Latent  and sensible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smtClean="0">
                <a:cs typeface="Arial" pitchFamily="34" charset="0"/>
                <a:sym typeface="Symbol" pitchFamily="18" charset="2"/>
              </a:rPr>
              <a:t>Comfort Conditions</a:t>
            </a:r>
            <a:endParaRPr lang="en-US" sz="16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smtClean="0">
                <a:cs typeface="Arial" pitchFamily="34" charset="0"/>
                <a:sym typeface="Symbol" pitchFamily="18" charset="2"/>
              </a:rPr>
              <a:t>Depends on activity and clothing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1 clo  0.155 m</a:t>
            </a:r>
            <a:r>
              <a:rPr lang="en-US" sz="1400" baseline="30000" smtClean="0">
                <a:cs typeface="Arial" pitchFamily="34" charset="0"/>
                <a:sym typeface="Symbol" pitchFamily="18" charset="2"/>
              </a:rPr>
              <a:t>2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.K/W – heavy two piece suit with accessories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400" smtClean="0"/>
              <a:t>0.05 clo </a:t>
            </a:r>
            <a:r>
              <a:rPr lang="en-US" sz="1400" smtClean="0">
                <a:sym typeface="Symbol" pitchFamily="18" charset="2"/>
              </a:rPr>
              <a:t> pair of shorts</a:t>
            </a:r>
          </a:p>
        </p:txBody>
      </p:sp>
      <p:pic>
        <p:nvPicPr>
          <p:cNvPr id="46087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4710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471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30D1F-A8B2-422C-A071-0C1EDB9BC7ED}" type="slidenum">
              <a:rPr lang="en-GB"/>
              <a:pPr/>
              <a:t>19</a:t>
            </a:fld>
            <a:endParaRPr lang="en-GB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COMFORT AND HEALTH </a:t>
            </a:r>
            <a:r>
              <a:rPr lang="en-US" sz="1800" b="1" smtClean="0"/>
              <a:t>(cont’d 1)</a:t>
            </a:r>
            <a:endParaRPr lang="en-US" b="1" smtClean="0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7696200" cy="4449763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z="1200" smtClean="0">
              <a:sym typeface="Symbol" pitchFamily="18" charset="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1200" b="1" smtClean="0">
                <a:sym typeface="Symbol" pitchFamily="18" charset="2"/>
              </a:rPr>
              <a:t>Examples of Cooling Load Due to Occupancy</a:t>
            </a:r>
          </a:p>
          <a:p>
            <a:pPr eaLnBrk="1" hangingPunct="1"/>
            <a:endParaRPr lang="en-US" sz="1200" b="1" smtClean="0"/>
          </a:p>
        </p:txBody>
      </p:sp>
      <p:pic>
        <p:nvPicPr>
          <p:cNvPr id="47111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45202" name="Group 146"/>
          <p:cNvGraphicFramePr>
            <a:graphicFrameLocks noGrp="1"/>
          </p:cNvGraphicFramePr>
          <p:nvPr>
            <p:ph sz="half" idx="2"/>
          </p:nvPr>
        </p:nvGraphicFramePr>
        <p:xfrm>
          <a:off x="838200" y="2362200"/>
          <a:ext cx="7010400" cy="3236913"/>
        </p:xfrm>
        <a:graphic>
          <a:graphicData uri="http://schemas.openxmlformats.org/drawingml/2006/table">
            <a:tbl>
              <a:tblPr/>
              <a:tblGrid>
                <a:gridCol w="1371600"/>
                <a:gridCol w="1295400"/>
                <a:gridCol w="1371600"/>
                <a:gridCol w="1219200"/>
                <a:gridCol w="838200"/>
                <a:gridCol w="91440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Male Adult Total  Watts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 Adjusted Watts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Sensible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Latent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Watts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Seated at rest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Theatre, movie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Seated, very light work, writing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Offices, hotels, apartments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Standing, light work or walking slowly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Retail store, bank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Light Bench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Heavy work, heavy machine work, lifting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Heavy work, athletics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Gymnasium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7DF924-F590-4BDA-97AE-10D92D15BEE5}" type="slidenum">
              <a:rPr lang="en-GB"/>
              <a:pPr/>
              <a:t>2</a:t>
            </a:fld>
            <a:endParaRPr lang="en-GB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/>
              <a:t>SCOPE AND USE OF AIR CONDITIONING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Not restricted to cooling only but might include:</a:t>
            </a:r>
          </a:p>
          <a:p>
            <a:pPr lvl="1" eaLnBrk="1" hangingPunct="1">
              <a:buFontTx/>
              <a:buChar char="o"/>
            </a:pPr>
            <a:r>
              <a:rPr lang="en-GB" sz="1400" smtClean="0"/>
              <a:t>Control of temperature at all times by heating or cooling</a:t>
            </a:r>
          </a:p>
          <a:p>
            <a:pPr lvl="1" eaLnBrk="1" hangingPunct="1">
              <a:buFontTx/>
              <a:buChar char="o"/>
            </a:pPr>
            <a:r>
              <a:rPr lang="en-GB" sz="1400" smtClean="0"/>
              <a:t>Control of air humidity by humidification or dehumidification</a:t>
            </a:r>
          </a:p>
          <a:p>
            <a:pPr lvl="1" eaLnBrk="1" hangingPunct="1">
              <a:buFontTx/>
              <a:buChar char="o"/>
            </a:pPr>
            <a:r>
              <a:rPr lang="en-GB" sz="1400" smtClean="0"/>
              <a:t>Control of air movement at a desirable velocity</a:t>
            </a:r>
          </a:p>
          <a:p>
            <a:pPr lvl="1" eaLnBrk="1" hangingPunct="1">
              <a:buFontTx/>
              <a:buChar char="o"/>
            </a:pPr>
            <a:r>
              <a:rPr lang="en-GB" sz="1400" smtClean="0"/>
              <a:t>Introduction of outdoor air as required</a:t>
            </a:r>
          </a:p>
          <a:p>
            <a:pPr lvl="1" eaLnBrk="1" hangingPunct="1">
              <a:buFontTx/>
              <a:buChar char="o"/>
            </a:pPr>
            <a:r>
              <a:rPr lang="en-GB" sz="1400" smtClean="0"/>
              <a:t>Control of air quality by removal of dirt particles and odorous gases</a:t>
            </a:r>
          </a:p>
          <a:p>
            <a:pPr lvl="1" eaLnBrk="1" hangingPunct="1">
              <a:buFontTx/>
              <a:buChar char="o"/>
            </a:pPr>
            <a:r>
              <a:rPr lang="en-GB" sz="1400" smtClean="0"/>
              <a:t>Control of sound generated by the air conditioning equipment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Environmental control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Used for two purposes:</a:t>
            </a:r>
          </a:p>
          <a:p>
            <a:pPr lvl="1" eaLnBrk="1" hangingPunct="1">
              <a:buFontTx/>
              <a:buChar char="o"/>
            </a:pPr>
            <a:r>
              <a:rPr lang="en-GB" sz="1400" smtClean="0"/>
              <a:t>Comfort (people)</a:t>
            </a:r>
          </a:p>
          <a:p>
            <a:pPr lvl="1" eaLnBrk="1" hangingPunct="1">
              <a:buFontTx/>
              <a:buChar char="o"/>
            </a:pPr>
            <a:r>
              <a:rPr lang="en-GB" sz="1400" smtClean="0"/>
              <a:t>Process control (as required)</a:t>
            </a:r>
          </a:p>
        </p:txBody>
      </p:sp>
      <p:pic>
        <p:nvPicPr>
          <p:cNvPr id="44039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340725" y="5181600"/>
            <a:ext cx="803275" cy="99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63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B435F-F428-4CEC-90AD-0418129406EE}" type="slidenum">
              <a:rPr lang="en-GB"/>
              <a:pPr/>
              <a:t>20</a:t>
            </a:fld>
            <a:endParaRPr lang="en-GB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COMFORT AND HEALTH</a:t>
            </a:r>
            <a:r>
              <a:rPr lang="en-US" sz="2800" b="1" smtClean="0"/>
              <a:t> </a:t>
            </a:r>
            <a:r>
              <a:rPr lang="en-US" sz="1800" b="1" smtClean="0"/>
              <a:t>(Cont’d 2)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543800" cy="44958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sz="1200" smtClean="0">
              <a:sym typeface="Symbol" pitchFamily="18" charset="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1400" i="1" smtClean="0"/>
              <a:t>ASHRAE Comfort Standard 55-81 (1981) (Sedentary)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 </a:t>
            </a:r>
          </a:p>
        </p:txBody>
      </p:sp>
      <p:pic>
        <p:nvPicPr>
          <p:cNvPr id="16392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1638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905000" y="1981200"/>
          <a:ext cx="5180013" cy="3816350"/>
        </p:xfrm>
        <a:graphic>
          <a:graphicData uri="http://schemas.openxmlformats.org/presentationml/2006/ole">
            <p:oleObj spid="_x0000_s16386" name="Picture" r:id="rId5" imgW="2171880" imgH="1600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481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481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186823-ADF1-41EF-84E4-9A48871A8FEE}" type="slidenum">
              <a:rPr lang="en-GB"/>
              <a:pPr/>
              <a:t>21</a:t>
            </a:fld>
            <a:endParaRPr lang="en-GB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COMFORT AND HEALTH</a:t>
            </a:r>
            <a:r>
              <a:rPr lang="en-US" sz="2800" b="1" smtClean="0"/>
              <a:t> </a:t>
            </a:r>
            <a:r>
              <a:rPr lang="en-US" sz="1800" b="1" smtClean="0"/>
              <a:t>(Cont’d 3)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Cooling T </a:t>
            </a:r>
            <a:r>
              <a:rPr lang="en-US" sz="1400" smtClean="0">
                <a:sym typeface="Symbol" pitchFamily="18" charset="2"/>
              </a:rPr>
              <a:t> 24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ºC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Heating T  22ºC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Humidity   40 – 50 %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Velocity in occupied zone V  0.15 m/s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For high activity – special charts (Fanger comfort Charts – ASHRAE HF)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cs typeface="Arial" pitchFamily="34" charset="0"/>
              <a:sym typeface="Symbol" pitchFamily="18" charset="2"/>
            </a:endParaRPr>
          </a:p>
        </p:txBody>
      </p:sp>
      <p:pic>
        <p:nvPicPr>
          <p:cNvPr id="48135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410200"/>
            <a:ext cx="679450" cy="83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491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4CE35-5CE6-44DA-A505-1C13B0DD5BDE}" type="slidenum">
              <a:rPr lang="en-GB"/>
              <a:pPr/>
              <a:t>22</a:t>
            </a:fld>
            <a:endParaRPr lang="en-GB"/>
          </a:p>
        </p:txBody>
      </p:sp>
      <p:sp>
        <p:nvSpPr>
          <p:cNvPr id="49157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COMFORT AND HEALTH</a:t>
            </a:r>
            <a:r>
              <a:rPr lang="en-US" sz="2800" b="1" smtClean="0"/>
              <a:t> </a:t>
            </a:r>
            <a:r>
              <a:rPr lang="en-US" sz="1800" b="1" smtClean="0"/>
              <a:t>(Cont’d 4)</a:t>
            </a:r>
            <a:endParaRPr lang="sw-KE" sz="1800" b="1" smtClean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9248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>
                <a:cs typeface="Arial" pitchFamily="34" charset="0"/>
                <a:sym typeface="Symbol" pitchFamily="18" charset="2"/>
              </a:rPr>
              <a:t>OUTDOOR DESIGN CONDITIONS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/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</p:txBody>
      </p:sp>
      <p:pic>
        <p:nvPicPr>
          <p:cNvPr id="49159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464550" y="5181600"/>
            <a:ext cx="679450" cy="838200"/>
          </a:xfrm>
          <a:noFill/>
        </p:spPr>
      </p:pic>
      <p:graphicFrame>
        <p:nvGraphicFramePr>
          <p:cNvPr id="120001" name="Group 193"/>
          <p:cNvGraphicFramePr>
            <a:graphicFrameLocks noGrp="1"/>
          </p:cNvGraphicFramePr>
          <p:nvPr>
            <p:ph sz="half" idx="2"/>
          </p:nvPr>
        </p:nvGraphicFramePr>
        <p:xfrm>
          <a:off x="457200" y="2286000"/>
          <a:ext cx="7620000" cy="2990850"/>
        </p:xfrm>
        <a:graphic>
          <a:graphicData uri="http://schemas.openxmlformats.org/drawingml/2006/table">
            <a:tbl>
              <a:tblPr/>
              <a:tblGrid>
                <a:gridCol w="863600"/>
                <a:gridCol w="636588"/>
                <a:gridCol w="636587"/>
                <a:gridCol w="635000"/>
                <a:gridCol w="742950"/>
                <a:gridCol w="534988"/>
                <a:gridCol w="446087"/>
                <a:gridCol w="825500"/>
                <a:gridCol w="636588"/>
                <a:gridCol w="671512"/>
                <a:gridCol w="99060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Winter</a:t>
                      </a:r>
                      <a:endParaRPr kumimoji="0" lang="sw-K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Summer</a:t>
                      </a:r>
                      <a:endParaRPr kumimoji="0" lang="sw-K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Station (Elevation)</a:t>
                      </a:r>
                      <a:endParaRPr kumimoji="0" lang="sw-KE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Mean Annual Extremes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97.5%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Design Dry Bulb </a:t>
                      </a: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Outdoor Daily Range </a:t>
                      </a: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Design Wet Bulb </a:t>
                      </a: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2.5%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5%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2.5%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5%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Nairobi (1820 m)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Addis (2363 m)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Lagos (3 m)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Dar es Salaam (14 m)</a:t>
                      </a:r>
                      <a:endParaRPr kumimoji="0" lang="sw-KE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  <a:endParaRPr kumimoji="0" lang="sw-K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38DC18-73E0-4059-97B3-FF57DDF3E839}" type="slidenum">
              <a:rPr lang="en-GB"/>
              <a:pPr/>
              <a:t>23</a:t>
            </a:fld>
            <a:endParaRPr lang="en-GB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COMFORT AND HEALTH</a:t>
            </a:r>
            <a:r>
              <a:rPr lang="en-US" sz="2800" b="1" smtClean="0"/>
              <a:t> </a:t>
            </a:r>
            <a:r>
              <a:rPr lang="en-US" sz="1800" b="1" smtClean="0"/>
              <a:t>(Cont’d 5)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1400" i="1" smtClean="0">
                <a:cs typeface="Arial" pitchFamily="34" charset="0"/>
                <a:sym typeface="Symbol" pitchFamily="18" charset="2"/>
              </a:rPr>
              <a:t>Mean of annual extremes: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	Average of the lowest temp. recorded each year over 25-30 years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400" i="1" smtClean="0">
                <a:cs typeface="Arial" pitchFamily="34" charset="0"/>
                <a:sym typeface="Symbol" pitchFamily="18" charset="2"/>
              </a:rPr>
              <a:t>99%: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	Temp. which has been equaled or exceeded 99% of the time during the three cold months (Ditto for 97.5%)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400" i="1" smtClean="0">
                <a:cs typeface="Arial" pitchFamily="34" charset="0"/>
                <a:sym typeface="Symbol" pitchFamily="18" charset="2"/>
              </a:rPr>
              <a:t>1%: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	Temp. equaled or exceeded or equaled 1% of the time during the time during the cooling months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400" i="1" smtClean="0">
                <a:cs typeface="Arial" pitchFamily="34" charset="0"/>
                <a:sym typeface="Symbol" pitchFamily="18" charset="2"/>
              </a:rPr>
              <a:t>Daily range: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	Difference between average maximum and minimum temp. for the warmest month – has an effect on the energy storage of structures.</a:t>
            </a:r>
          </a:p>
          <a:p>
            <a:pPr eaLnBrk="1" hangingPunct="1">
              <a:buFont typeface="Wingdings" pitchFamily="2" charset="2"/>
              <a:buNone/>
            </a:pPr>
            <a:endParaRPr lang="en-US" sz="1400" i="1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>
                <a:cs typeface="Arial" pitchFamily="34" charset="0"/>
                <a:sym typeface="Symbol" pitchFamily="18" charset="2"/>
              </a:rPr>
              <a:t>Ventilation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Mainly to control odour – recommended standards for different spaces (minimum 2.5 l/s)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Filtration, washing, scrubbing, adsorption, odour masking and counteraction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The smaller the particle, the more difficult to remove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Fibrous media (viscous impingement and straining), electronic air cleaners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50183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09EE2-BC2A-40B7-9831-8B53806341BE}" type="slidenum">
              <a:rPr lang="en-GB"/>
              <a:pPr/>
              <a:t>24</a:t>
            </a:fld>
            <a:endParaRPr lang="en-GB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COMFORT AND HEALTH</a:t>
            </a:r>
            <a:r>
              <a:rPr lang="en-US" sz="2800" b="1" smtClean="0"/>
              <a:t> </a:t>
            </a:r>
            <a:r>
              <a:rPr lang="en-US" sz="1800" b="1" smtClean="0"/>
              <a:t>(Cont’d 6)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Cooling T </a:t>
            </a:r>
            <a:r>
              <a:rPr lang="en-US" sz="1400" smtClean="0">
                <a:sym typeface="Symbol" pitchFamily="18" charset="2"/>
              </a:rPr>
              <a:t> 24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ºC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Heating T  22ºC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Humidity   40 – 50 %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Velocity in occupied zone V  0.15 m/s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For high activity – special charts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>
                <a:cs typeface="Arial" pitchFamily="34" charset="0"/>
                <a:sym typeface="Symbol" pitchFamily="18" charset="2"/>
              </a:rPr>
              <a:t>Ventilation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Mainly to control odour – recommended standards for different spaces (minimum 2.5 l/s)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Filtration, washing, scrubbing, adsorption, odour masking and counteraction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The smaller the particle, the more difficult to remove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Fibrous media (viscous impingement and straining), electronic air cleaners</a:t>
            </a:r>
          </a:p>
        </p:txBody>
      </p:sp>
      <p:pic>
        <p:nvPicPr>
          <p:cNvPr id="51207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8A16AB-5318-4F42-A565-7915D2CA05DF}" type="slidenum">
              <a:rPr lang="en-GB"/>
              <a:pPr/>
              <a:t>25</a:t>
            </a:fld>
            <a:endParaRPr lang="en-GB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HEAT TRANSMISSION IN BUILDINGS AND COOLING LOAD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200" b="1" smtClean="0"/>
              <a:t>Cooling Load</a:t>
            </a:r>
            <a:endParaRPr lang="en-US" sz="12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200" smtClean="0"/>
              <a:t>Temp. and humidity to be maintained at a comfortable level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200" smtClean="0"/>
              <a:t>Heat must be extracted – cooling load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200" smtClean="0"/>
              <a:t>Basis of equipment selection (cooling and dehumidification coil, heater, ducts, fans, piping, fans, pumps, etc.)</a:t>
            </a:r>
          </a:p>
        </p:txBody>
      </p:sp>
      <p:pic>
        <p:nvPicPr>
          <p:cNvPr id="17416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1741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990600" y="3048000"/>
          <a:ext cx="6019800" cy="1938338"/>
        </p:xfrm>
        <a:graphic>
          <a:graphicData uri="http://schemas.openxmlformats.org/presentationml/2006/ole">
            <p:oleObj spid="_x0000_s17410" name="Picture" r:id="rId5" imgW="3432240" imgH="11041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843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7C65B-F3F0-4325-80AC-16FB0648AC9C}" type="slidenum">
              <a:rPr lang="en-GB"/>
              <a:pPr/>
              <a:t>26</a:t>
            </a:fld>
            <a:endParaRPr lang="en-GB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HEAT TRANSMISSION IN BUILDINGS AND COOLING LOAD </a:t>
            </a:r>
            <a:r>
              <a:rPr lang="en-US" sz="1600" b="1" smtClean="0"/>
              <a:t>(Cont’d 1)</a:t>
            </a:r>
            <a:endParaRPr lang="en-US" sz="3200" b="1" smtClean="0"/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b="1" i="1" smtClean="0"/>
              <a:t>Heat gain:</a:t>
            </a:r>
            <a:r>
              <a:rPr lang="en-US" sz="1400" smtClean="0"/>
              <a:t>	Rate at which heat is being received in the space at any time (solar radiation, lighting, conduction, convection, people, equipment, infiltration, etc.)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b="1" i="1" smtClean="0"/>
              <a:t>Storage effect:</a:t>
            </a:r>
            <a:r>
              <a:rPr lang="en-US" sz="1400" i="1" smtClean="0"/>
              <a:t>	</a:t>
            </a:r>
            <a:r>
              <a:rPr lang="en-US" sz="1400" smtClean="0"/>
              <a:t>Heat does not immediately go into heating the room air.  Radiant component first absorbed by room materials before being absorbed by room air.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b="1" i="1" smtClean="0"/>
              <a:t>Cooling load:</a:t>
            </a:r>
            <a:r>
              <a:rPr lang="en-US" sz="1400" i="1" smtClean="0"/>
              <a:t>	</a:t>
            </a:r>
            <a:r>
              <a:rPr lang="en-US" sz="1400" smtClean="0"/>
              <a:t>Rate at which heat must be removed to maintain room design conditions (temperature and humidity)</a:t>
            </a:r>
            <a:endParaRPr lang="en-US" sz="1400" b="1" i="1" smtClean="0"/>
          </a:p>
        </p:txBody>
      </p:sp>
      <p:pic>
        <p:nvPicPr>
          <p:cNvPr id="18440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305800" y="5181600"/>
            <a:ext cx="679450" cy="838200"/>
          </a:xfrm>
          <a:noFill/>
        </p:spPr>
      </p:pic>
      <p:graphicFrame>
        <p:nvGraphicFramePr>
          <p:cNvPr id="1843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066800" y="3048000"/>
          <a:ext cx="6400800" cy="2951163"/>
        </p:xfrm>
        <a:graphic>
          <a:graphicData uri="http://schemas.openxmlformats.org/presentationml/2006/ole">
            <p:oleObj spid="_x0000_s18434" name="Picture" r:id="rId5" imgW="2981880" imgH="13741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3F979-B1DD-4542-BA6D-1C82F40F6089}" type="slidenum">
              <a:rPr lang="en-GB"/>
              <a:pPr/>
              <a:t>27</a:t>
            </a:fld>
            <a:endParaRPr lang="en-GB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400" b="1" smtClean="0"/>
              <a:t>Heat Gain/Cooling Load Components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Conduction through exterior walls, roof and fenestration (glazing/any light transmitting element)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Conduction through interior partitions, ceiling and floor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Solar radiation (short wave) through fenestration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Lighting and equipment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Occupancy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Infiltration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(Fans, duct heat gain, duct leakage)</a:t>
            </a:r>
          </a:p>
        </p:txBody>
      </p:sp>
      <p:pic>
        <p:nvPicPr>
          <p:cNvPr id="52230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sp>
        <p:nvSpPr>
          <p:cNvPr id="52231" name="Text Box 5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b="1" smtClean="0"/>
              <a:t>HEAT TRANSMISSION IN BUILDINGS AND COOLING LOAD </a:t>
            </a:r>
            <a:r>
              <a:rPr lang="en-US" sz="1600" b="1" smtClean="0"/>
              <a:t>(Cont’d 2)</a:t>
            </a:r>
            <a:endParaRPr lang="en-GB" sz="1600" b="1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94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D635F-408B-49B6-B891-B843FE14F7F5}" type="slidenum">
              <a:rPr lang="en-GB"/>
              <a:pPr/>
              <a:t>28</a:t>
            </a:fld>
            <a:endParaRPr lang="en-GB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ROOM AIR DISTRIBUTION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200" smtClean="0"/>
              <a:t>Good air distribution is necessary for comfort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200" smtClean="0"/>
              <a:t>Effective draft temp. difference from design condition between -1.7</a:t>
            </a:r>
            <a:r>
              <a:rPr lang="en-US" sz="1200" smtClean="0">
                <a:cs typeface="Arial" pitchFamily="34" charset="0"/>
              </a:rPr>
              <a:t>ºC</a:t>
            </a:r>
            <a:r>
              <a:rPr lang="en-US" sz="1200" smtClean="0"/>
              <a:t> and 1.1</a:t>
            </a:r>
            <a:r>
              <a:rPr lang="en-US" sz="1200" smtClean="0">
                <a:cs typeface="Arial" pitchFamily="34" charset="0"/>
              </a:rPr>
              <a:t>ºC within occupied zone (approx. &lt; 1.75 m)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200" smtClean="0">
                <a:cs typeface="Arial" pitchFamily="34" charset="0"/>
              </a:rPr>
              <a:t>Air velocities </a:t>
            </a:r>
            <a:r>
              <a:rPr lang="en-US" sz="1200" smtClean="0">
                <a:cs typeface="Arial" pitchFamily="34" charset="0"/>
                <a:sym typeface="Symbol" pitchFamily="18" charset="2"/>
              </a:rPr>
              <a:t> 0.13 – 0.25 m/s (below or above cause discomfort)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z="1200" smtClean="0">
              <a:cs typeface="Arial" pitchFamily="34" charset="0"/>
              <a:sym typeface="Symbol" pitchFamily="18" charset="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1400" b="1" smtClean="0">
                <a:cs typeface="Arial" pitchFamily="34" charset="0"/>
                <a:sym typeface="Symbol" pitchFamily="18" charset="2"/>
              </a:rPr>
              <a:t>AIR FLOW PATTERNS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b="1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200" b="1" smtClean="0">
                <a:cs typeface="Arial" pitchFamily="34" charset="0"/>
                <a:sym typeface="Symbol" pitchFamily="18" charset="2"/>
              </a:rPr>
              <a:t>The Horizontal Isothermal Jet</a:t>
            </a:r>
          </a:p>
        </p:txBody>
      </p:sp>
      <p:pic>
        <p:nvPicPr>
          <p:cNvPr id="19464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1945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524000" y="3733800"/>
          <a:ext cx="4572000" cy="2120900"/>
        </p:xfrm>
        <a:graphic>
          <a:graphicData uri="http://schemas.openxmlformats.org/presentationml/2006/ole">
            <p:oleObj spid="_x0000_s19458" name="Picture" r:id="rId5" imgW="1991880" imgH="92376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7CD243-5BD3-45BE-A245-C1694B764FB8}" type="slidenum">
              <a:rPr lang="en-GB"/>
              <a:pPr/>
              <a:t>29</a:t>
            </a:fld>
            <a:endParaRPr lang="en-GB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ROOM AIR DISTRIBUTION</a:t>
            </a:r>
            <a:r>
              <a:rPr lang="en-US" sz="1800" b="1" smtClean="0"/>
              <a:t> </a:t>
            </a:r>
            <a:r>
              <a:rPr lang="en-US" sz="2000" b="1" smtClean="0"/>
              <a:t>(cont’d)</a:t>
            </a:r>
          </a:p>
        </p:txBody>
      </p:sp>
      <p:pic>
        <p:nvPicPr>
          <p:cNvPr id="20487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20482" name="Object 5"/>
          <p:cNvGraphicFramePr>
            <a:graphicFrameLocks noChangeAspect="1"/>
          </p:cNvGraphicFramePr>
          <p:nvPr>
            <p:ph idx="1"/>
          </p:nvPr>
        </p:nvGraphicFramePr>
        <p:xfrm>
          <a:off x="1524000" y="1981200"/>
          <a:ext cx="6096000" cy="3092450"/>
        </p:xfrm>
        <a:graphic>
          <a:graphicData uri="http://schemas.openxmlformats.org/presentationml/2006/ole">
            <p:oleObj spid="_x0000_s20482" name="Picture" r:id="rId5" imgW="2531880" imgH="12841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02B0B9-9240-4F62-B313-B26A31C9447B}" type="slidenum">
              <a:rPr lang="en-GB"/>
              <a:pPr/>
              <a:t>3</a:t>
            </a:fld>
            <a:endParaRPr lang="en-GB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PSYCHROMETRICS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smtClean="0"/>
              <a:t>Study of air-water vapour (binary) mixtures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smtClean="0"/>
              <a:t>Content of water vapour can change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smtClean="0"/>
              <a:t>A/C processes may involve both sensible and latent heat transfer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GB" sz="1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b="1" smtClean="0"/>
              <a:t>SOME IMPORTANT PARAMETERS IN PSYCHROMETRICS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b="1" smtClean="0"/>
              <a:t>Dry Bulb Temperature (T</a:t>
            </a:r>
            <a:r>
              <a:rPr lang="en-GB" sz="1400" b="1" baseline="-25000" smtClean="0"/>
              <a:t>DB</a:t>
            </a:r>
            <a:r>
              <a:rPr lang="en-GB" sz="1400" b="1" smtClean="0"/>
              <a:t>)</a:t>
            </a:r>
            <a:r>
              <a:rPr lang="en-GB" sz="1400" smtClean="0"/>
              <a:t> – sensed with a normal thermometer bulb/sensor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b="1" smtClean="0"/>
              <a:t>Wet Bulb Temperature (T</a:t>
            </a:r>
            <a:r>
              <a:rPr lang="en-GB" sz="1400" b="1" baseline="-25000" smtClean="0"/>
              <a:t>WB</a:t>
            </a:r>
            <a:r>
              <a:rPr lang="en-GB" sz="1400" b="1" smtClean="0"/>
              <a:t>)</a:t>
            </a:r>
            <a:r>
              <a:rPr lang="en-GB" sz="1400" smtClean="0"/>
              <a:t> – sensed by a thermometer whose bulb is wrapped with water soaked wick in rapidly moving air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b="1" smtClean="0"/>
              <a:t>Dew Point Temperature (T</a:t>
            </a:r>
            <a:r>
              <a:rPr lang="en-GB" sz="1400" b="1" baseline="-25000" smtClean="0"/>
              <a:t>DP</a:t>
            </a:r>
            <a:r>
              <a:rPr lang="en-GB" sz="1400" b="1" smtClean="0"/>
              <a:t>)</a:t>
            </a:r>
            <a:r>
              <a:rPr lang="en-GB" sz="1400" smtClean="0"/>
              <a:t> – Temperature at which water vapour starts to condense at constant pressure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b="1" smtClean="0"/>
              <a:t>Humidity Ratio/Specific Humidity (W)</a:t>
            </a:r>
            <a:r>
              <a:rPr lang="en-GB" sz="1400" smtClean="0"/>
              <a:t> – Mass of water vapour divided by the mass of dry air (m</a:t>
            </a:r>
            <a:r>
              <a:rPr lang="en-GB" sz="1400" baseline="-25000" smtClean="0"/>
              <a:t>v</a:t>
            </a:r>
            <a:r>
              <a:rPr lang="en-GB" sz="1400" smtClean="0"/>
              <a:t>/m</a:t>
            </a:r>
            <a:r>
              <a:rPr lang="en-GB" sz="1400" baseline="-25000" smtClean="0"/>
              <a:t>a</a:t>
            </a:r>
            <a:r>
              <a:rPr lang="en-GB" sz="1400" smtClean="0"/>
              <a:t> kgv/kga)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b="1" smtClean="0"/>
              <a:t>Relative Humidity (</a:t>
            </a:r>
            <a:r>
              <a:rPr lang="en-GB" sz="1400" b="1" smtClean="0">
                <a:sym typeface="Symbol" pitchFamily="18" charset="2"/>
              </a:rPr>
              <a:t> or rh) </a:t>
            </a:r>
            <a:r>
              <a:rPr lang="en-GB" sz="1400" smtClean="0">
                <a:sym typeface="Symbol" pitchFamily="18" charset="2"/>
              </a:rPr>
              <a:t>– Ratio of actual water vapour pressure in the air to the water vapour pressure at saturation at the mixture temperature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b="1" smtClean="0">
                <a:sym typeface="Symbol" pitchFamily="18" charset="2"/>
              </a:rPr>
              <a:t>v</a:t>
            </a:r>
            <a:r>
              <a:rPr lang="en-GB" sz="1400" b="1" baseline="-25000" smtClean="0">
                <a:sym typeface="Symbol" pitchFamily="18" charset="2"/>
              </a:rPr>
              <a:t>a </a:t>
            </a:r>
            <a:r>
              <a:rPr lang="en-GB" sz="1400" smtClean="0">
                <a:sym typeface="Symbol" pitchFamily="18" charset="2"/>
              </a:rPr>
              <a:t> - volume of a mixture containing one kg of dry air (m</a:t>
            </a:r>
            <a:r>
              <a:rPr lang="en-GB" sz="1400" baseline="30000" smtClean="0">
                <a:sym typeface="Symbol" pitchFamily="18" charset="2"/>
              </a:rPr>
              <a:t>3</a:t>
            </a:r>
            <a:r>
              <a:rPr lang="en-GB" sz="1400" smtClean="0">
                <a:sym typeface="Symbol" pitchFamily="18" charset="2"/>
              </a:rPr>
              <a:t>/kga)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400" b="1" smtClean="0">
                <a:sym typeface="Symbol" pitchFamily="18" charset="2"/>
              </a:rPr>
              <a:t>h</a:t>
            </a:r>
            <a:r>
              <a:rPr lang="en-GB" sz="1400" smtClean="0">
                <a:sym typeface="Symbol" pitchFamily="18" charset="2"/>
              </a:rPr>
              <a:t> – enthalpy contained in a mixture containing 1 kga (kJ/kga)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1600" b="1" smtClean="0">
                <a:sym typeface="Symbol" pitchFamily="18" charset="2"/>
              </a:rPr>
              <a:t>v</a:t>
            </a:r>
            <a:r>
              <a:rPr lang="en-GB" sz="1600" b="1" baseline="-25000" smtClean="0">
                <a:sym typeface="Symbol" pitchFamily="18" charset="2"/>
              </a:rPr>
              <a:t>a</a:t>
            </a:r>
            <a:r>
              <a:rPr lang="en-GB" sz="1600" b="1" smtClean="0">
                <a:sym typeface="Symbol" pitchFamily="18" charset="2"/>
              </a:rPr>
              <a:t> and h</a:t>
            </a:r>
            <a:r>
              <a:rPr lang="en-GB" sz="1600" b="1" baseline="-25000" smtClean="0">
                <a:sym typeface="Symbol" pitchFamily="18" charset="2"/>
              </a:rPr>
              <a:t> </a:t>
            </a:r>
            <a:r>
              <a:rPr lang="en-GB" sz="1600" smtClean="0">
                <a:sym typeface="Symbol" pitchFamily="18" charset="2"/>
              </a:rPr>
              <a:t>involve (1+W) kg of mixture</a:t>
            </a:r>
          </a:p>
        </p:txBody>
      </p:sp>
      <p:pic>
        <p:nvPicPr>
          <p:cNvPr id="45063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340725" y="5181600"/>
            <a:ext cx="803275" cy="99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D761FA-82CC-49D0-957F-7DBA29818698}" type="slidenum">
              <a:rPr lang="en-GB"/>
              <a:pPr/>
              <a:t>30</a:t>
            </a:fld>
            <a:endParaRPr lang="en-GB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ROOM AIR DISTRIBUTION</a:t>
            </a:r>
            <a:r>
              <a:rPr lang="en-US" sz="2000" b="1" smtClean="0"/>
              <a:t> </a:t>
            </a:r>
            <a:r>
              <a:rPr lang="en-US" sz="2400" b="1" smtClean="0"/>
              <a:t>(cont’d 1)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2672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1400" smtClean="0"/>
              <a:t>Zone I – Constant centerline velocity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smtClean="0"/>
              <a:t>Zone II – Transition zone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smtClean="0"/>
              <a:t>Zone III – Most important and the longest fully developed flow)    -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smtClean="0"/>
              <a:t>Zone IV – Fast velocity decay – regarded as still air – very short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Throw – Distance to a specified velocity, e.g. 0.25 m/s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Important Characteristics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Surface effects increase the throw and decrease the drop (c.f. free jet)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Jet parallel to a wall or ceiling tends to hug the surface (reduced entrainment –”ceiling effect”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Obstructions e.g. beams, columns etc.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Cold jet – drop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Warm jet - rise</a:t>
            </a:r>
          </a:p>
        </p:txBody>
      </p:sp>
      <p:pic>
        <p:nvPicPr>
          <p:cNvPr id="21512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2150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6629400" y="1981200"/>
          <a:ext cx="838200" cy="482600"/>
        </p:xfrm>
        <a:graphic>
          <a:graphicData uri="http://schemas.openxmlformats.org/presentationml/2006/ole">
            <p:oleObj spid="_x0000_s21506" name="Equation" r:id="rId5" imgW="8380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253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25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3E8121-7CD6-41C1-8E79-624779CB6593}" type="slidenum">
              <a:rPr lang="en-GB"/>
              <a:pPr/>
              <a:t>31</a:t>
            </a:fld>
            <a:endParaRPr lang="en-GB"/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ROOM AIR DISTRIBUTION</a:t>
            </a:r>
            <a:r>
              <a:rPr lang="en-US" sz="2000" b="1" smtClean="0"/>
              <a:t> </a:t>
            </a:r>
            <a:r>
              <a:rPr lang="en-US" sz="2400" b="1" smtClean="0"/>
              <a:t>(cont’d 2)</a:t>
            </a:r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200" b="1" smtClean="0"/>
              <a:t>High sidewall diffuser</a:t>
            </a:r>
            <a:r>
              <a:rPr lang="en-US" sz="1200" smtClean="0"/>
              <a:t> – good for cooling</a:t>
            </a:r>
          </a:p>
          <a:p>
            <a:pPr eaLnBrk="1" hangingPunct="1">
              <a:buFont typeface="Wingdings" pitchFamily="2" charset="2"/>
              <a:buNone/>
            </a:pPr>
            <a:endParaRPr lang="en-US" sz="1200" b="1" smtClean="0"/>
          </a:p>
        </p:txBody>
      </p:sp>
      <p:pic>
        <p:nvPicPr>
          <p:cNvPr id="22536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2253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990600" y="1981200"/>
          <a:ext cx="7010400" cy="2678113"/>
        </p:xfrm>
        <a:graphic>
          <a:graphicData uri="http://schemas.openxmlformats.org/presentationml/2006/ole">
            <p:oleObj spid="_x0000_s22530" name="Picture" r:id="rId5" imgW="2891880" imgH="11041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5FC1ED-3260-46AC-84AE-04BDBB7AC7FA}" type="slidenum">
              <a:rPr lang="en-GB"/>
              <a:pPr/>
              <a:t>32</a:t>
            </a:fld>
            <a:endParaRPr lang="en-GB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ROOM AIR DISTRIBUTION</a:t>
            </a:r>
            <a:r>
              <a:rPr lang="en-US" sz="2000" b="1" smtClean="0"/>
              <a:t> </a:t>
            </a:r>
            <a:r>
              <a:rPr lang="en-US" sz="2400" b="1" smtClean="0"/>
              <a:t>(cont’d 3)</a:t>
            </a:r>
          </a:p>
        </p:txBody>
      </p:sp>
      <p:sp>
        <p:nvSpPr>
          <p:cNvPr id="23559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1400" b="1" smtClean="0"/>
              <a:t>Ceiling Diffuser</a:t>
            </a:r>
            <a:endParaRPr lang="en-GB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Excellent for cooling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Large diffusion surface area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Handles large quantities of air</a:t>
            </a:r>
          </a:p>
        </p:txBody>
      </p:sp>
      <p:pic>
        <p:nvPicPr>
          <p:cNvPr id="23560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464550" y="5105400"/>
            <a:ext cx="679450" cy="838200"/>
          </a:xfrm>
          <a:noFill/>
        </p:spPr>
      </p:pic>
      <p:graphicFrame>
        <p:nvGraphicFramePr>
          <p:cNvPr id="23554" name="Object 25"/>
          <p:cNvGraphicFramePr>
            <a:graphicFrameLocks noChangeAspect="1"/>
          </p:cNvGraphicFramePr>
          <p:nvPr>
            <p:ph idx="4294967295"/>
          </p:nvPr>
        </p:nvGraphicFramePr>
        <p:xfrm>
          <a:off x="914400" y="2895600"/>
          <a:ext cx="5486400" cy="2617788"/>
        </p:xfrm>
        <a:graphic>
          <a:graphicData uri="http://schemas.openxmlformats.org/presentationml/2006/ole">
            <p:oleObj spid="_x0000_s23554" name="Picture" r:id="rId5" imgW="2514600" imgH="120024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3E68DF-E9CD-4929-8458-B0D867AE0519}" type="slidenum">
              <a:rPr lang="en-GB"/>
              <a:pPr/>
              <a:t>33</a:t>
            </a:fld>
            <a:endParaRPr lang="en-GB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ROOM AIR DISTRIBUTION</a:t>
            </a:r>
            <a:r>
              <a:rPr lang="en-US" sz="2000" b="1" smtClean="0"/>
              <a:t> </a:t>
            </a:r>
            <a:r>
              <a:rPr lang="en-US" sz="2400" b="1" smtClean="0"/>
              <a:t>(cont’d 4)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Slot Diffusers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Long strip-shaped with one or more narrow openings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Plenum Ceilings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Hung ceilings with slots or perforations for air supply (specialized suppliers/installation)</a:t>
            </a:r>
          </a:p>
          <a:p>
            <a:pPr eaLnBrk="1" hangingPunct="1">
              <a:buFont typeface="Wingdings" pitchFamily="2" charset="2"/>
              <a:buNone/>
            </a:pPr>
            <a:endParaRPr lang="en-US" sz="14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SELECTION CRITERIA FOR DIFFUSERS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b="1" smtClean="0"/>
              <a:t>Capacity</a:t>
            </a:r>
            <a:r>
              <a:rPr lang="en-US" sz="1400" smtClean="0"/>
              <a:t> – Volumetric flow rate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b="1" smtClean="0"/>
              <a:t>Throw</a:t>
            </a:r>
            <a:r>
              <a:rPr lang="en-US" sz="1400" smtClean="0"/>
              <a:t> – Axial distance (isothermal) jet travels till the maximum velocity is reduced to a specified level, e.g.  0.75, 0.5, 0.25 m/s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b="1" smtClean="0"/>
              <a:t>Noise Criterion (NC)</a:t>
            </a:r>
            <a:endParaRPr lang="en-US" sz="1400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Tabulated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Standards for different spaces, ducts, applications, fittings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600" b="1" smtClean="0">
                <a:sym typeface="Symbol" pitchFamily="18" charset="2"/>
              </a:rPr>
              <a:t>Pressure</a:t>
            </a:r>
            <a:r>
              <a:rPr lang="en-US" sz="1600" smtClean="0">
                <a:sym typeface="Symbol" pitchFamily="18" charset="2"/>
              </a:rPr>
              <a:t> - P</a:t>
            </a:r>
            <a:r>
              <a:rPr lang="en-US" sz="1600" baseline="-25000" smtClean="0">
                <a:sym typeface="Symbol" pitchFamily="18" charset="2"/>
              </a:rPr>
              <a:t>s</a:t>
            </a:r>
            <a:r>
              <a:rPr lang="en-US" sz="1600" smtClean="0">
                <a:sym typeface="Symbol" pitchFamily="18" charset="2"/>
              </a:rPr>
              <a:t> and P</a:t>
            </a:r>
            <a:r>
              <a:rPr lang="en-US" sz="1600" baseline="-25000" smtClean="0">
                <a:sym typeface="Symbol" pitchFamily="18" charset="2"/>
              </a:rPr>
              <a:t>v</a:t>
            </a:r>
            <a:r>
              <a:rPr lang="en-US" sz="1600" smtClean="0">
                <a:sym typeface="Symbol" pitchFamily="18" charset="2"/>
              </a:rPr>
              <a:t> or P</a:t>
            </a:r>
            <a:r>
              <a:rPr lang="en-US" sz="1600" baseline="-25000" smtClean="0">
                <a:sym typeface="Symbol" pitchFamily="18" charset="2"/>
              </a:rPr>
              <a:t>o</a:t>
            </a:r>
            <a:endParaRPr lang="en-US" sz="1600" smtClean="0">
              <a:sym typeface="Symbol" pitchFamily="18" charset="2"/>
            </a:endParaRPr>
          </a:p>
        </p:txBody>
      </p:sp>
      <p:pic>
        <p:nvPicPr>
          <p:cNvPr id="53255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458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A11E04-3C12-45E5-A588-8791ECC27295}" type="slidenum">
              <a:rPr lang="en-GB"/>
              <a:pPr/>
              <a:t>34</a:t>
            </a:fld>
            <a:endParaRPr lang="en-GB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ROOM AIR DISTRIBUTION</a:t>
            </a:r>
            <a:r>
              <a:rPr lang="en-US" sz="2000" b="1" smtClean="0"/>
              <a:t> </a:t>
            </a:r>
            <a:r>
              <a:rPr lang="en-US" sz="2400" b="1" smtClean="0"/>
              <a:t>(cont’d 5)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200" b="1" smtClean="0"/>
              <a:t>Room Characteristic Length (L)</a:t>
            </a:r>
            <a:endParaRPr lang="en-US" sz="1200" smtClean="0"/>
          </a:p>
          <a:p>
            <a:pPr eaLnBrk="1" hangingPunct="1">
              <a:buFontTx/>
              <a:buNone/>
            </a:pPr>
            <a:endParaRPr lang="en-US" sz="1200" b="1" smtClean="0"/>
          </a:p>
        </p:txBody>
      </p:sp>
      <p:pic>
        <p:nvPicPr>
          <p:cNvPr id="24584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2457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990600" y="2133600"/>
          <a:ext cx="6248400" cy="3060700"/>
        </p:xfrm>
        <a:graphic>
          <a:graphicData uri="http://schemas.openxmlformats.org/presentationml/2006/ole">
            <p:oleObj spid="_x0000_s24578" name="Picture" r:id="rId5" imgW="2621880" imgH="12841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EC44E-9C2A-4913-8B40-B22C677A9DC7}" type="slidenum">
              <a:rPr lang="en-GB"/>
              <a:pPr/>
              <a:t>35</a:t>
            </a:fld>
            <a:endParaRPr lang="en-GB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ROOM AIR DISTRIBUTION</a:t>
            </a:r>
            <a:r>
              <a:rPr lang="en-US" sz="2000" b="1" smtClean="0"/>
              <a:t> </a:t>
            </a:r>
            <a:r>
              <a:rPr lang="en-US" sz="2400" b="1" smtClean="0"/>
              <a:t>(cont’d 6)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400" b="1" smtClean="0"/>
              <a:t>Air Diffusion Performance Index (ADPI)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Effective Draft Temperature (EDT)</a:t>
            </a:r>
          </a:p>
          <a:p>
            <a:pPr lvl="1" eaLnBrk="1" hangingPunct="1">
              <a:buFont typeface="Symbol" pitchFamily="18" charset="2"/>
              <a:buChar char="q"/>
            </a:pPr>
            <a:r>
              <a:rPr lang="en-US" sz="1400" smtClean="0">
                <a:sym typeface="Symbol" pitchFamily="18" charset="2"/>
              </a:rPr>
              <a:t>= (t</a:t>
            </a:r>
            <a:r>
              <a:rPr lang="en-US" sz="1400" baseline="-25000" smtClean="0">
                <a:sym typeface="Symbol" pitchFamily="18" charset="2"/>
              </a:rPr>
              <a:t>x</a:t>
            </a:r>
            <a:r>
              <a:rPr lang="en-US" sz="1400" smtClean="0">
                <a:sym typeface="Symbol" pitchFamily="18" charset="2"/>
              </a:rPr>
              <a:t> – t</a:t>
            </a:r>
            <a:r>
              <a:rPr lang="en-US" sz="1400" baseline="-25000" smtClean="0">
                <a:sym typeface="Symbol" pitchFamily="18" charset="2"/>
              </a:rPr>
              <a:t>c</a:t>
            </a:r>
            <a:r>
              <a:rPr lang="en-US" sz="1400" smtClean="0">
                <a:sym typeface="Symbol" pitchFamily="18" charset="2"/>
              </a:rPr>
              <a:t>) – a(v</a:t>
            </a:r>
            <a:r>
              <a:rPr lang="en-US" sz="1400" baseline="-25000" smtClean="0">
                <a:sym typeface="Symbol" pitchFamily="18" charset="2"/>
              </a:rPr>
              <a:t>x</a:t>
            </a:r>
            <a:r>
              <a:rPr lang="en-US" sz="1400" smtClean="0">
                <a:sym typeface="Symbol" pitchFamily="18" charset="2"/>
              </a:rPr>
              <a:t> – b)</a:t>
            </a:r>
            <a:r>
              <a:rPr lang="en-US" sz="1200" smtClean="0"/>
              <a:t>  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z="1400" smtClean="0"/>
              <a:t>t</a:t>
            </a:r>
            <a:r>
              <a:rPr lang="en-US" sz="1400" baseline="-25000" smtClean="0"/>
              <a:t>x</a:t>
            </a:r>
            <a:r>
              <a:rPr lang="en-US" sz="1400" smtClean="0"/>
              <a:t> -  local temp., </a:t>
            </a:r>
            <a:r>
              <a:rPr lang="en-US" sz="1400" smtClean="0">
                <a:cs typeface="Arial" pitchFamily="34" charset="0"/>
              </a:rPr>
              <a:t>ºC</a:t>
            </a:r>
            <a:endParaRPr lang="en-US" sz="1200" smtClean="0"/>
          </a:p>
          <a:p>
            <a:pPr lvl="1" eaLnBrk="1" hangingPunct="1">
              <a:buFont typeface="Symbol" pitchFamily="18" charset="2"/>
              <a:buNone/>
            </a:pPr>
            <a:r>
              <a:rPr lang="en-US" sz="1400" smtClean="0"/>
              <a:t>T</a:t>
            </a:r>
            <a:r>
              <a:rPr lang="en-US" sz="1400" baseline="-25000" smtClean="0"/>
              <a:t>c</a:t>
            </a:r>
            <a:r>
              <a:rPr lang="en-US" sz="1400" smtClean="0"/>
              <a:t> – room average temp., </a:t>
            </a:r>
            <a:r>
              <a:rPr lang="en-US" sz="1400" smtClean="0">
                <a:cs typeface="Arial" pitchFamily="34" charset="0"/>
              </a:rPr>
              <a:t>ºC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z="1400" smtClean="0">
                <a:cs typeface="Arial" pitchFamily="34" charset="0"/>
              </a:rPr>
              <a:t>v</a:t>
            </a:r>
            <a:r>
              <a:rPr lang="en-US" sz="1400" baseline="-25000" smtClean="0">
                <a:cs typeface="Arial" pitchFamily="34" charset="0"/>
              </a:rPr>
              <a:t>x</a:t>
            </a:r>
            <a:r>
              <a:rPr lang="en-US" sz="1400" smtClean="0">
                <a:cs typeface="Arial" pitchFamily="34" charset="0"/>
              </a:rPr>
              <a:t> – local velocity, m/s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sz="1400" smtClean="0">
                <a:cs typeface="Arial" pitchFamily="34" charset="0"/>
              </a:rPr>
              <a:t>a = 8, b = 0.15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i="1" smtClean="0"/>
              <a:t>Comfort</a:t>
            </a:r>
            <a:r>
              <a:rPr lang="en-US" sz="1400" smtClean="0"/>
              <a:t>  </a:t>
            </a:r>
            <a:r>
              <a:rPr lang="en-US" sz="1400" i="1" smtClean="0"/>
              <a:t>Conditions:</a:t>
            </a:r>
            <a:r>
              <a:rPr lang="en-US" sz="1200" smtClean="0"/>
              <a:t>  </a:t>
            </a:r>
            <a:r>
              <a:rPr lang="en-US" sz="1400" smtClean="0"/>
              <a:t>- 1.7 </a:t>
            </a:r>
            <a:r>
              <a:rPr lang="en-US" sz="1400" smtClean="0">
                <a:latin typeface="Symath" pitchFamily="2" charset="0"/>
                <a:sym typeface="Symbol" pitchFamily="18" charset="2"/>
              </a:rPr>
              <a:t></a:t>
            </a:r>
            <a:r>
              <a:rPr lang="en-US" sz="1400" smtClean="0">
                <a:latin typeface="Symath" pitchFamily="2" charset="0"/>
              </a:rPr>
              <a:t> </a:t>
            </a:r>
            <a:r>
              <a:rPr lang="en-US" sz="1400" smtClean="0">
                <a:latin typeface="Symath" pitchFamily="2" charset="0"/>
                <a:sym typeface="Symbol" pitchFamily="18" charset="2"/>
              </a:rPr>
              <a:t> </a:t>
            </a:r>
            <a:r>
              <a:rPr lang="en-US" sz="1400" smtClean="0"/>
              <a:t> 1.1</a:t>
            </a:r>
            <a:r>
              <a:rPr lang="en-US" sz="1400" smtClean="0">
                <a:cs typeface="Arial" pitchFamily="34" charset="0"/>
              </a:rPr>
              <a:t>˚C; v</a:t>
            </a:r>
            <a:r>
              <a:rPr lang="en-US" sz="1400" baseline="-25000" smtClean="0">
                <a:cs typeface="Arial" pitchFamily="34" charset="0"/>
              </a:rPr>
              <a:t>x</a:t>
            </a:r>
            <a:r>
              <a:rPr lang="en-US" sz="1400" smtClean="0">
                <a:cs typeface="Arial" pitchFamily="34" charset="0"/>
              </a:rPr>
              <a:t> &lt; 0.35 m/s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400" smtClean="0">
                <a:cs typeface="Arial" pitchFamily="34" charset="0"/>
              </a:rPr>
              <a:t>ADPI – percentage of locations in occupied space of room which meet this criterion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smtClean="0"/>
              <a:t>                                                  </a:t>
            </a:r>
          </a:p>
        </p:txBody>
      </p:sp>
      <p:pic>
        <p:nvPicPr>
          <p:cNvPr id="54279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52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53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9C91DC-56A8-4B3D-B4E4-62F4565971A1}" type="slidenum">
              <a:rPr lang="en-GB"/>
              <a:pPr/>
              <a:t>36</a:t>
            </a:fld>
            <a:endParaRPr lang="en-GB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ROOM AIR DISTRIBUTION</a:t>
            </a:r>
            <a:r>
              <a:rPr lang="en-US" sz="2000" b="1" smtClean="0"/>
              <a:t> </a:t>
            </a:r>
            <a:r>
              <a:rPr lang="en-US" sz="2400" b="1" smtClean="0"/>
              <a:t>(cont’d 7)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6200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200" smtClean="0"/>
              <a:t>Example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</p:txBody>
      </p:sp>
      <p:pic>
        <p:nvPicPr>
          <p:cNvPr id="55303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111751" name="Group 135"/>
          <p:cNvGraphicFramePr>
            <a:graphicFrameLocks noGrp="1"/>
          </p:cNvGraphicFramePr>
          <p:nvPr>
            <p:ph sz="half" idx="2"/>
          </p:nvPr>
        </p:nvGraphicFramePr>
        <p:xfrm>
          <a:off x="457200" y="1905000"/>
          <a:ext cx="7391400" cy="1712913"/>
        </p:xfrm>
        <a:graphic>
          <a:graphicData uri="http://schemas.openxmlformats.org/drawingml/2006/table">
            <a:tbl>
              <a:tblPr/>
              <a:tblGrid>
                <a:gridCol w="1231900"/>
                <a:gridCol w="1231900"/>
                <a:gridCol w="1231900"/>
                <a:gridCol w="1231900"/>
                <a:gridCol w="1231900"/>
                <a:gridCol w="12319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Terminal Device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Room Load (W/m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en-GB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0.25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/L for max ADPI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 ADPI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 ADPI greater than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Range of T</a:t>
                      </a:r>
                      <a:r>
                        <a:rPr kumimoji="0" lang="en-GB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0.25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Circular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 – 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Ceiling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 – 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Diffuser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0.5 -1.5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 – 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4C1D0-662F-4999-8B8D-13D672191FD7}" type="slidenum">
              <a:rPr lang="en-GB"/>
              <a:pPr/>
              <a:t>37</a:t>
            </a:fld>
            <a:endParaRPr lang="en-GB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BUILDINGS AIR DISTRIBUTION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400" b="1" smtClean="0"/>
              <a:t>FAN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Supply the required air to all conditioned space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Must provide the required pressure drop to cater for ducts, diffusers, filters, etc.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i="1" smtClean="0"/>
              <a:t>Types:</a:t>
            </a:r>
            <a:endParaRPr lang="en-US" sz="1400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i="1" smtClean="0"/>
              <a:t>Axial :     a)</a:t>
            </a:r>
            <a:r>
              <a:rPr lang="en-US" sz="1400" smtClean="0"/>
              <a:t> Vane axial  - centerline of duct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400" i="1" smtClean="0"/>
              <a:t>         		                - </a:t>
            </a:r>
            <a:r>
              <a:rPr lang="en-US" sz="1400" smtClean="0"/>
              <a:t>guide vanes before and after wheel (rotor) to control rotation of  			stream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400" smtClean="0"/>
              <a:t>			                - high speed (noisy)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400" smtClean="0"/>
              <a:t>		           b) Tube axial   - no guide vanes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400" smtClean="0"/>
              <a:t>		           c)  Propeller    - low pressure applications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400" smtClean="0"/>
              <a:t>			                - high mass flow rates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i="1" smtClean="0"/>
              <a:t>Centrifugal:</a:t>
            </a:r>
            <a:endParaRPr lang="en-US" sz="14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1400" i="1" smtClean="0"/>
              <a:t>		           </a:t>
            </a:r>
            <a:r>
              <a:rPr lang="en-US" sz="1400" smtClean="0"/>
              <a:t>a) Forward curved (blades)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400" smtClean="0"/>
              <a:t>		           b) Radial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400" smtClean="0"/>
              <a:t>		           c) Backward curved (airfoil)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400" smtClean="0"/>
              <a:t>		Most used in A/C – can move large or small quantities of air over wide ranges of pressure</a:t>
            </a:r>
            <a:endParaRPr lang="en-US" sz="1400" i="1" smtClean="0"/>
          </a:p>
        </p:txBody>
      </p:sp>
      <p:pic>
        <p:nvPicPr>
          <p:cNvPr id="56327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464550" y="5334000"/>
            <a:ext cx="679450" cy="83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5EB2D-5469-4160-A557-FEC680E8644B}" type="slidenum">
              <a:rPr lang="en-GB"/>
              <a:pPr/>
              <a:t>38</a:t>
            </a:fld>
            <a:endParaRPr lang="en-GB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BUILDINGS AIR DISTRIBUTION</a:t>
            </a:r>
            <a:r>
              <a:rPr lang="en-US" sz="2400" b="1" smtClean="0"/>
              <a:t> (Cont’d 1)</a:t>
            </a:r>
            <a:endParaRPr lang="en-US" sz="4000" b="1" smtClean="0"/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400" b="1" smtClean="0"/>
              <a:t>Fan Selection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Fan  characteristics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Capacity and total pressure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Efficiency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Reliability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Size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Weight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Speed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Noise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Cost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Duct Design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Layout (supply and return) – related to supply diffusers and return grilles, location of machine room, and other structural and architectural considerations.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Selection of size is a compromise between capital and running costs.</a:t>
            </a:r>
          </a:p>
        </p:txBody>
      </p:sp>
      <p:pic>
        <p:nvPicPr>
          <p:cNvPr id="57351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A2BCA-210E-4DC4-803A-C983B8434131}" type="slidenum">
              <a:rPr lang="en-GB"/>
              <a:pPr/>
              <a:t>39</a:t>
            </a:fld>
            <a:endParaRPr lang="en-GB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HVAC  systems may conveniently be divided into two broad  categories: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Equipment and systems which provide heating and cooling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Systems which provide ventilation (air distribution and diffusion)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It is important to understand the (initial) design of the installation, modifications, operation/performance, utilization hours of operation and even maintenance record (for energy management purposes)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b="1" smtClean="0"/>
              <a:t>HVAC SYSTEMS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Related to system organization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Energy consumed depends on source of heating/cooling, air distribution, and whether working fluid is simultaneously cooled or heated.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ALL AIR SYSTEMS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Most common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Moderate room air by providing conditioned air from a central source via ducts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Control by altering the amount of air supplied or its temperature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Provide best control of fresh outdoor air (quality) and humidity control</a:t>
            </a:r>
          </a:p>
        </p:txBody>
      </p:sp>
      <p:pic>
        <p:nvPicPr>
          <p:cNvPr id="58375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464550" y="5410200"/>
            <a:ext cx="679450" cy="83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10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10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73705-E21B-4252-AD58-4BC9242A051D}" type="slidenum">
              <a:rPr lang="en-GB"/>
              <a:pPr/>
              <a:t>4</a:t>
            </a:fld>
            <a:endParaRPr lang="en-GB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477000" cy="609600"/>
          </a:xfrm>
        </p:spPr>
        <p:txBody>
          <a:bodyPr/>
          <a:lstStyle/>
          <a:p>
            <a:pPr eaLnBrk="1" hangingPunct="1"/>
            <a:r>
              <a:rPr lang="en-GB" sz="2400" smtClean="0"/>
              <a:t>PSYCHROMETRICS (Cont’d 1)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001000" cy="4678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400" b="1" smtClean="0"/>
              <a:t>PSYCHROMETRIC CHART</a:t>
            </a:r>
          </a:p>
          <a:p>
            <a:pPr eaLnBrk="1" hangingPunct="1">
              <a:buFontTx/>
              <a:buNone/>
            </a:pPr>
            <a:endParaRPr lang="en-GB" sz="1400" b="1" smtClean="0"/>
          </a:p>
          <a:p>
            <a:pPr eaLnBrk="1" hangingPunct="1">
              <a:buFontTx/>
              <a:buNone/>
            </a:pPr>
            <a:endParaRPr lang="en-GB" sz="1400" b="1" smtClean="0"/>
          </a:p>
        </p:txBody>
      </p:sp>
      <p:pic>
        <p:nvPicPr>
          <p:cNvPr id="1032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340725" y="5181600"/>
            <a:ext cx="803275" cy="990600"/>
          </a:xfrm>
          <a:noFill/>
        </p:spPr>
      </p:pic>
      <p:pic>
        <p:nvPicPr>
          <p:cNvPr id="1034" name="Picture 10" descr="Psychrometric Chart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905000"/>
            <a:ext cx="5791200" cy="417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5646B4-8F88-41D2-BCAF-169063BE825E}" type="slidenum">
              <a:rPr lang="en-GB"/>
              <a:pPr/>
              <a:t>40</a:t>
            </a:fld>
            <a:endParaRPr lang="en-GB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1)</a:t>
            </a:r>
            <a:endParaRPr lang="en-US" sz="3600" b="1" smtClean="0"/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Can be used to provide outside air for cooling interior spaces while providing heating for perimeter zones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Drawback – energy consumed in distribution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Components of All Air Systems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Air Handling Unit (AHU) – fan, (heating and cooling) coils, filters, humidifier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 (Supply and return) ducts circulate conditioned air.  Sometimes plenum above suspended ceiling used as part of return path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Included in duct system is supplier of outdoor air and another for exhausting some of the return air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</p:txBody>
      </p:sp>
      <p:pic>
        <p:nvPicPr>
          <p:cNvPr id="59399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98E81-EB85-4633-B32F-528245CA060E}" type="slidenum">
              <a:rPr lang="en-GB"/>
              <a:pPr/>
              <a:t>41</a:t>
            </a:fld>
            <a:endParaRPr lang="en-GB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2)</a:t>
            </a:r>
            <a:endParaRPr lang="en-US" sz="3600" b="1" smtClean="0"/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Single Zone Air Conditioning System Layout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</p:txBody>
      </p:sp>
      <p:pic>
        <p:nvPicPr>
          <p:cNvPr id="25608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229600" y="5334000"/>
            <a:ext cx="679450" cy="838200"/>
          </a:xfrm>
          <a:noFill/>
        </p:spPr>
      </p:pic>
      <p:graphicFrame>
        <p:nvGraphicFramePr>
          <p:cNvPr id="2560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219200" y="1905000"/>
          <a:ext cx="6096000" cy="3883025"/>
        </p:xfrm>
        <a:graphic>
          <a:graphicData uri="http://schemas.openxmlformats.org/presentationml/2006/ole">
            <p:oleObj spid="_x0000_s25602" name="Picture" r:id="rId5" imgW="3429000" imgH="218448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0DA4CB-F646-47E3-BA3E-FECA153DE260}" type="slidenum">
              <a:rPr lang="en-GB"/>
              <a:pPr/>
              <a:t>42</a:t>
            </a:fld>
            <a:endParaRPr lang="en-GB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3)</a:t>
            </a:r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Can be used for all year round control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Can use 100% outdoor air – during intermediate cooling seasons – refrigeration equipment not used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1400" i="1" smtClean="0"/>
              <a:t>Control of proportion of outdoor air</a:t>
            </a:r>
            <a:endParaRPr lang="en-US" sz="1400" smtClean="0"/>
          </a:p>
          <a:p>
            <a:pPr algn="ctr" eaLnBrk="1" hangingPunct="1">
              <a:buFont typeface="Wingdings" pitchFamily="2" charset="2"/>
              <a:buNone/>
            </a:pPr>
            <a:endParaRPr lang="en-US" sz="1400" i="1" smtClean="0"/>
          </a:p>
        </p:txBody>
      </p:sp>
      <p:pic>
        <p:nvPicPr>
          <p:cNvPr id="26632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266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90800" y="3124200"/>
          <a:ext cx="3886200" cy="2813050"/>
        </p:xfrm>
        <a:graphic>
          <a:graphicData uri="http://schemas.openxmlformats.org/presentationml/2006/ole">
            <p:oleObj spid="_x0000_s26626" name="Picture" r:id="rId5" imgW="1898640" imgH="137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76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2AA4B6-37BD-47CE-85AC-5EF49E70207B}" type="slidenum">
              <a:rPr lang="en-GB"/>
              <a:pPr/>
              <a:t>43</a:t>
            </a:fld>
            <a:endParaRPr lang="en-GB"/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4)</a:t>
            </a: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Pre-heat coil – in cold climates to prevent cooling coils from freezing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Face bypass – provides another method of controlling humidity – but not as good control as reheat coil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Single zone systems suitable for large open spaces with uniform load, e.g. stores, factories, arenas, auditoriums, exhibition halls, etc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</p:txBody>
      </p:sp>
      <p:pic>
        <p:nvPicPr>
          <p:cNvPr id="27656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2765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676400" y="2438400"/>
          <a:ext cx="4038600" cy="2290763"/>
        </p:xfrm>
        <a:graphic>
          <a:graphicData uri="http://schemas.openxmlformats.org/presentationml/2006/ole">
            <p:oleObj spid="_x0000_s27650" name="Picture" r:id="rId5" imgW="1628640" imgH="92376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114BB7-5E67-4343-8D02-7AACE1B1730C}" type="slidenum">
              <a:rPr lang="en-GB"/>
              <a:pPr/>
              <a:t>44</a:t>
            </a:fld>
            <a:endParaRPr lang="en-GB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5)</a:t>
            </a:r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676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Variable Air Volume (VAV) Systems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Same as single zone but individual thermostats control the amount of air supplied to room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</p:txBody>
      </p:sp>
      <p:pic>
        <p:nvPicPr>
          <p:cNvPr id="28680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2867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981200" y="2667000"/>
          <a:ext cx="3810000" cy="2584450"/>
        </p:xfrm>
        <a:graphic>
          <a:graphicData uri="http://schemas.openxmlformats.org/presentationml/2006/ole">
            <p:oleObj spid="_x0000_s28674" name="Picture" r:id="rId5" imgW="1628640" imgH="110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45490D-AA5B-4757-972D-9E538FD21C00}" type="slidenum">
              <a:rPr lang="en-GB"/>
              <a:pPr/>
              <a:t>45</a:t>
            </a:fld>
            <a:endParaRPr lang="en-GB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6)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High degree of local temperature control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Moderate additional capital cost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AHU pressure increases (additional </a:t>
            </a:r>
            <a:r>
              <a:rPr lang="en-US" sz="1400" smtClean="0">
                <a:sym typeface="Symbol" pitchFamily="18" charset="2"/>
              </a:rPr>
              <a:t>P for </a:t>
            </a:r>
            <a:r>
              <a:rPr lang="en-US" sz="1400" smtClean="0"/>
              <a:t>VAV)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AHU needs regulation to balance varying duct </a:t>
            </a:r>
            <a:r>
              <a:rPr lang="en-US" sz="1400" smtClean="0">
                <a:sym typeface="Symbol" pitchFamily="18" charset="2"/>
              </a:rPr>
              <a:t>P requirements (fan inlet and outlet dampers)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sym typeface="Symbol" pitchFamily="18" charset="2"/>
              </a:rPr>
              <a:t>Fan would operate off the optimum position – need variable speed drive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sym typeface="Symbol" pitchFamily="18" charset="2"/>
              </a:rPr>
              <a:t>Supplementary heating may be necessary (minimum air to space must be supplied)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sym typeface="Symbol" pitchFamily="18" charset="2"/>
              </a:rPr>
              <a:t>Single duct VAV systems most versatile and most widely used for large buildings (except where high degree of humidity control is required or high air exchange)</a:t>
            </a:r>
          </a:p>
        </p:txBody>
      </p:sp>
      <p:pic>
        <p:nvPicPr>
          <p:cNvPr id="60423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7A43CF-3369-47FA-910A-F4B3C2EE6090}" type="slidenum">
              <a:rPr lang="en-GB"/>
              <a:pPr/>
              <a:t>46</a:t>
            </a:fld>
            <a:endParaRPr lang="en-GB"/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7)</a:t>
            </a:r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Reheat Systems</a:t>
            </a: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endParaRPr lang="en-US" sz="1200" b="1" i="1" smtClean="0"/>
          </a:p>
        </p:txBody>
      </p:sp>
      <p:pic>
        <p:nvPicPr>
          <p:cNvPr id="29704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2969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057400" y="2046288"/>
          <a:ext cx="3886200" cy="3289300"/>
        </p:xfrm>
        <a:graphic>
          <a:graphicData uri="http://schemas.openxmlformats.org/presentationml/2006/ole">
            <p:oleObj spid="_x0000_s29698" name="Picture" r:id="rId5" imgW="2261880" imgH="191376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0C3F14-46C0-461F-8596-B7D22F6258B0}" type="slidenum">
              <a:rPr lang="en-GB"/>
              <a:pPr/>
              <a:t>47</a:t>
            </a:fld>
            <a:endParaRPr lang="en-GB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8)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Provides individual zone control of temp. and humidity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Wasteful – all air has to be cooled and then heated – double use (waste) of energy (cooling and then reheating)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Constant Air Volume (CAV) and VAV Reheat systems inefficient – highest level for all systems  (CAV reheat systems most inefficient.  VAV reheat inactive except when air modulation cannot meet minimum temp. requirements)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CAV and VAV systems with reheat can provide extremely tight control conditions (with humidity control) e.g. museums, printing plants, textile mills and other industrial process settings)</a:t>
            </a:r>
          </a:p>
          <a:p>
            <a:pPr eaLnBrk="1" hangingPunct="1">
              <a:buSzPct val="130000"/>
              <a:buFont typeface="Wingdings" pitchFamily="2" charset="2"/>
              <a:buChar char="§"/>
            </a:pPr>
            <a:endParaRPr lang="en-US" sz="1400" smtClean="0"/>
          </a:p>
        </p:txBody>
      </p:sp>
      <p:pic>
        <p:nvPicPr>
          <p:cNvPr id="61447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9BC5D-474D-43AB-970F-B81183324EB0}" type="slidenum">
              <a:rPr lang="en-GB"/>
              <a:pPr/>
              <a:t>48</a:t>
            </a:fld>
            <a:endParaRPr lang="en-GB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9)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Multizone Systems</a:t>
            </a:r>
          </a:p>
          <a:p>
            <a:pPr eaLnBrk="1" hangingPunct="1">
              <a:buFont typeface="Wingdings" pitchFamily="2" charset="2"/>
              <a:buNone/>
            </a:pPr>
            <a:endParaRPr lang="en-US" sz="1200" b="1" smtClean="0"/>
          </a:p>
        </p:txBody>
      </p:sp>
      <p:pic>
        <p:nvPicPr>
          <p:cNvPr id="30728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072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762000" y="1981200"/>
          <a:ext cx="7162800" cy="3825875"/>
        </p:xfrm>
        <a:graphic>
          <a:graphicData uri="http://schemas.openxmlformats.org/presentationml/2006/ole">
            <p:oleObj spid="_x0000_s30722" name="Picture" r:id="rId5" imgW="1898640" imgH="101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5F2A8-CCDC-4BE9-8E36-1BF81E1F33A8}" type="slidenum">
              <a:rPr lang="en-GB"/>
              <a:pPr/>
              <a:t>49</a:t>
            </a:fld>
            <a:endParaRPr lang="en-GB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10)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A variation of the single duct CAV reheat system (NOT any system with thermostatically controlled zones – misconception)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Most common systems produce two streams at </a:t>
            </a:r>
            <a:r>
              <a:rPr lang="en-US" sz="1400" smtClean="0">
                <a:cs typeface="Arial" pitchFamily="34" charset="0"/>
              </a:rPr>
              <a:t>~ 38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C and ~ 13C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Streams blended with dampers to adjust room supply air temp.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400" b="1" smtClean="0">
                <a:cs typeface="Arial" pitchFamily="34" charset="0"/>
                <a:sym typeface="Symbol" pitchFamily="18" charset="2"/>
              </a:rPr>
              <a:t>Dual Duct Systems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Air not blended in the fan room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Usually uses high velocity ducts (reduces size and cost of ducts but increased fan energy) with mixing boxes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Limited to buildings with strict temp. and humidity control requirements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Dual duct with VAV has efficient control (c.f. CAV) but requires a lot more distribution energy</a:t>
            </a:r>
          </a:p>
        </p:txBody>
      </p:sp>
      <p:pic>
        <p:nvPicPr>
          <p:cNvPr id="62471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0DB67-2F49-4A56-87F0-D9BA0A983490}" type="slidenum">
              <a:rPr lang="en-GB"/>
              <a:pPr/>
              <a:t>5</a:t>
            </a:fld>
            <a:endParaRPr lang="en-GB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600" b="1" smtClean="0"/>
              <a:t>Thermodynamic Wet Bulb Temperature (Adiabatic Saturator)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endParaRPr lang="en-GB" sz="1600" smtClean="0"/>
          </a:p>
          <a:p>
            <a:pPr algn="ctr" eaLnBrk="1" hangingPunct="1">
              <a:buFontTx/>
              <a:buNone/>
            </a:pPr>
            <a:endParaRPr lang="en-GB" sz="1400" i="1" smtClean="0"/>
          </a:p>
          <a:p>
            <a:pPr algn="ctr" eaLnBrk="1" hangingPunct="1">
              <a:buFontTx/>
              <a:buNone/>
            </a:pPr>
            <a:endParaRPr lang="en-GB" sz="1400" i="1" smtClean="0"/>
          </a:p>
          <a:p>
            <a:pPr algn="ctr" eaLnBrk="1" hangingPunct="1">
              <a:buFontTx/>
              <a:buNone/>
            </a:pPr>
            <a:r>
              <a:rPr lang="en-GB" sz="1400" i="1" smtClean="0"/>
              <a:t>Thermodynamic Saturator</a:t>
            </a:r>
          </a:p>
          <a:p>
            <a:pPr eaLnBrk="1" hangingPunct="1">
              <a:buFontTx/>
              <a:buNone/>
            </a:pPr>
            <a:endParaRPr lang="en-GB" sz="1400" smtClean="0"/>
          </a:p>
        </p:txBody>
      </p:sp>
      <p:pic>
        <p:nvPicPr>
          <p:cNvPr id="2056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340725" y="5181600"/>
            <a:ext cx="803275" cy="990600"/>
          </a:xfrm>
          <a:noFill/>
        </p:spPr>
      </p:pic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209800" y="2133600"/>
          <a:ext cx="4495800" cy="1809750"/>
        </p:xfrm>
        <a:graphic>
          <a:graphicData uri="http://schemas.openxmlformats.org/presentationml/2006/ole">
            <p:oleObj spid="_x0000_s2050" name="Document" r:id="rId5" imgW="3669792" imgH="147218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FB62B-4CE7-4311-AAD1-82052A436A97}" type="slidenum">
              <a:rPr lang="en-GB"/>
              <a:pPr/>
              <a:t>50</a:t>
            </a:fld>
            <a:endParaRPr lang="en-GB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11)</a:t>
            </a:r>
          </a:p>
        </p:txBody>
      </p:sp>
      <p:pic>
        <p:nvPicPr>
          <p:cNvPr id="31751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1746" name="Object 6"/>
          <p:cNvGraphicFramePr>
            <a:graphicFrameLocks noChangeAspect="1"/>
          </p:cNvGraphicFramePr>
          <p:nvPr>
            <p:ph idx="1"/>
          </p:nvPr>
        </p:nvGraphicFramePr>
        <p:xfrm>
          <a:off x="1524000" y="1828800"/>
          <a:ext cx="6096000" cy="3702050"/>
        </p:xfrm>
        <a:graphic>
          <a:graphicData uri="http://schemas.openxmlformats.org/presentationml/2006/ole">
            <p:oleObj spid="_x0000_s31746" name="Picture" r:id="rId5" imgW="2709000" imgH="164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9D60C-D612-4F3F-BB6E-E8B505A015CD}" type="slidenum">
              <a:rPr lang="en-GB"/>
              <a:pPr/>
              <a:t>51</a:t>
            </a:fld>
            <a:endParaRPr lang="en-GB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12)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ALL WATER (HYDRONIC) SYSTEMS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Distribute hot or cold water from central plant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Terminal units heat or cool room air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Ventilation brought in through external wall directly to room or via terminal unit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Lower capital cost and requires less space than all air system – H</a:t>
            </a:r>
            <a:r>
              <a:rPr lang="en-US" sz="1400" baseline="-25000" smtClean="0"/>
              <a:t>2</a:t>
            </a:r>
            <a:r>
              <a:rPr lang="en-US" sz="1400" smtClean="0"/>
              <a:t>O has higher density and specific heat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Useful when space is limited e.g. existing building not originally conditioned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Disadvantages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Many units – maintenance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Control of ventilation air quantities not precise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Humidity control limited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Popular for low cost central systems in multi-room high-rise applications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Water heated to 60 - 120</a:t>
            </a:r>
            <a:r>
              <a:rPr lang="en-US" sz="1400" smtClean="0">
                <a:sym typeface="Symbol" pitchFamily="18" charset="2"/>
              </a:rPr>
              <a:t>C or chilled to 4 - 10C and piped to devices – finned heaters or coolers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sym typeface="Symbol" pitchFamily="18" charset="2"/>
              </a:rPr>
              <a:t>Steam also used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>
                <a:sym typeface="Symbol" pitchFamily="18" charset="2"/>
              </a:rPr>
              <a:t>Latent heat 50 times more effective as water (T 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~ 20C)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But higher volume (~ 1600 times)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>
                <a:cs typeface="Arial" pitchFamily="34" charset="0"/>
                <a:sym typeface="Symbol" pitchFamily="18" charset="2"/>
              </a:rPr>
              <a:t>Per m</a:t>
            </a:r>
            <a:r>
              <a:rPr lang="en-US" sz="1400" baseline="30000" smtClean="0">
                <a:cs typeface="Arial" pitchFamily="34" charset="0"/>
                <a:sym typeface="Symbol" pitchFamily="18" charset="2"/>
              </a:rPr>
              <a:t>3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water requires less piping space</a:t>
            </a:r>
          </a:p>
        </p:txBody>
      </p:sp>
      <p:pic>
        <p:nvPicPr>
          <p:cNvPr id="63495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27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132BD-E8C0-405C-86E4-2CE604E84652}" type="slidenum">
              <a:rPr lang="en-GB"/>
              <a:pPr/>
              <a:t>52</a:t>
            </a:fld>
            <a:endParaRPr lang="en-GB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13)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PIPING CONFIGURATIONS</a:t>
            </a:r>
          </a:p>
          <a:p>
            <a:pPr eaLnBrk="1" hangingPunct="1">
              <a:buFont typeface="Wingdings" pitchFamily="2" charset="2"/>
              <a:buNone/>
            </a:pPr>
            <a:endParaRPr lang="en-US" sz="14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Single Pipe Series System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Least piping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Maintenance of any unit necessitates shutdown of entire system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Individual unit control not possible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sym typeface="Symbol" pitchFamily="18" charset="2"/>
              </a:rPr>
              <a:t>T diminishes with distance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sym typeface="Symbol" pitchFamily="18" charset="2"/>
            </a:endParaRPr>
          </a:p>
        </p:txBody>
      </p:sp>
      <p:pic>
        <p:nvPicPr>
          <p:cNvPr id="32776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277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133600" y="3505200"/>
          <a:ext cx="4038600" cy="2425700"/>
        </p:xfrm>
        <a:graphic>
          <a:graphicData uri="http://schemas.openxmlformats.org/presentationml/2006/ole">
            <p:oleObj spid="_x0000_s32770" name="Picture" r:id="rId5" imgW="1538640" imgH="92376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379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37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32137D-ED62-4E2E-A40F-B1CAA75CA7EE}" type="slidenum">
              <a:rPr lang="en-GB"/>
              <a:pPr/>
              <a:t>53</a:t>
            </a:fld>
            <a:endParaRPr lang="en-GB"/>
          </a:p>
        </p:txBody>
      </p:sp>
      <p:sp>
        <p:nvSpPr>
          <p:cNvPr id="338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14)</a:t>
            </a:r>
          </a:p>
        </p:txBody>
      </p:sp>
      <p:sp>
        <p:nvSpPr>
          <p:cNvPr id="338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One Pipe Main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Offers individual control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Special diverting tee – directs some of the water to the</a:t>
            </a:r>
            <a:r>
              <a:rPr lang="en-US" sz="1200" smtClean="0"/>
              <a:t> tee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/>
          </a:p>
        </p:txBody>
      </p:sp>
      <p:graphicFrame>
        <p:nvGraphicFramePr>
          <p:cNvPr id="33794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5897563" y="2230438"/>
          <a:ext cx="1538287" cy="923925"/>
        </p:xfrm>
        <a:graphic>
          <a:graphicData uri="http://schemas.openxmlformats.org/presentationml/2006/ole">
            <p:oleObj spid="_x0000_s33794" name="Picture" r:id="rId4" imgW="1538640" imgH="923760" progId="Word.Picture.8">
              <p:embed/>
            </p:oleObj>
          </a:graphicData>
        </a:graphic>
      </p:graphicFrame>
      <p:pic>
        <p:nvPicPr>
          <p:cNvPr id="33802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3795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219200" y="2590800"/>
          <a:ext cx="4114800" cy="2471738"/>
        </p:xfrm>
        <a:graphic>
          <a:graphicData uri="http://schemas.openxmlformats.org/presentationml/2006/ole">
            <p:oleObj spid="_x0000_s33795" name="Picture" r:id="rId6" imgW="1538640" imgH="923760" progId="Word.Picture.8">
              <p:embed/>
            </p:oleObj>
          </a:graphicData>
        </a:graphic>
      </p:graphicFrame>
      <p:graphicFrame>
        <p:nvGraphicFramePr>
          <p:cNvPr id="33796" name="Object 10"/>
          <p:cNvGraphicFramePr>
            <a:graphicFrameLocks noChangeAspect="1"/>
          </p:cNvGraphicFramePr>
          <p:nvPr/>
        </p:nvGraphicFramePr>
        <p:xfrm>
          <a:off x="1143000" y="2667000"/>
          <a:ext cx="6065838" cy="3332163"/>
        </p:xfrm>
        <a:graphic>
          <a:graphicData uri="http://schemas.openxmlformats.org/presentationml/2006/ole">
            <p:oleObj spid="_x0000_s33796" name="Picture" r:id="rId7" imgW="2340720" imgH="128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482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48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88ED84-07FE-4E99-971D-3CAD97B83EA1}" type="slidenum">
              <a:rPr lang="en-GB"/>
              <a:pPr/>
              <a:t>54</a:t>
            </a:fld>
            <a:endParaRPr lang="en-GB"/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15)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Two Pipe - Direct Return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Facilitates individual control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/>
          </a:p>
        </p:txBody>
      </p:sp>
      <p:pic>
        <p:nvPicPr>
          <p:cNvPr id="34824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481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47800" y="2438400"/>
          <a:ext cx="5791200" cy="2949575"/>
        </p:xfrm>
        <a:graphic>
          <a:graphicData uri="http://schemas.openxmlformats.org/presentationml/2006/ole">
            <p:oleObj spid="_x0000_s34818" name="Picture" r:id="rId5" imgW="2168640" imgH="110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45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45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D33C4-C6BD-412A-9B1A-E48E7071184E}" type="slidenum">
              <a:rPr lang="en-GB"/>
              <a:pPr/>
              <a:t>55</a:t>
            </a:fld>
            <a:endParaRPr lang="en-GB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16)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Two Pipe – Reverse Return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Balanced – provides nearly equal flow path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endParaRPr lang="en-US" sz="1200" smtClean="0"/>
          </a:p>
        </p:txBody>
      </p:sp>
      <p:pic>
        <p:nvPicPr>
          <p:cNvPr id="64519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pSp>
        <p:nvGrpSpPr>
          <p:cNvPr id="64520" name="Group 12"/>
          <p:cNvGrpSpPr>
            <a:grpSpLocks/>
          </p:cNvGrpSpPr>
          <p:nvPr/>
        </p:nvGrpSpPr>
        <p:grpSpPr bwMode="auto">
          <a:xfrm>
            <a:off x="1600200" y="2819400"/>
            <a:ext cx="5794375" cy="2667000"/>
            <a:chOff x="4502" y="3818"/>
            <a:chExt cx="2970" cy="1515"/>
          </a:xfrm>
        </p:grpSpPr>
        <p:grpSp>
          <p:nvGrpSpPr>
            <p:cNvPr id="64521" name="Group 13"/>
            <p:cNvGrpSpPr>
              <a:grpSpLocks/>
            </p:cNvGrpSpPr>
            <p:nvPr/>
          </p:nvGrpSpPr>
          <p:grpSpPr bwMode="auto">
            <a:xfrm>
              <a:off x="4502" y="4298"/>
              <a:ext cx="293" cy="541"/>
              <a:chOff x="4502" y="4298"/>
              <a:chExt cx="293" cy="541"/>
            </a:xfrm>
          </p:grpSpPr>
          <p:sp>
            <p:nvSpPr>
              <p:cNvPr id="64600" name="Freeform 14"/>
              <p:cNvSpPr>
                <a:spLocks/>
              </p:cNvSpPr>
              <p:nvPr/>
            </p:nvSpPr>
            <p:spPr bwMode="auto">
              <a:xfrm>
                <a:off x="4502" y="4298"/>
                <a:ext cx="293" cy="541"/>
              </a:xfrm>
              <a:custGeom>
                <a:avLst/>
                <a:gdLst>
                  <a:gd name="T0" fmla="*/ 326 w 1953"/>
                  <a:gd name="T1" fmla="*/ 0 h 3600"/>
                  <a:gd name="T2" fmla="*/ 0 w 1953"/>
                  <a:gd name="T3" fmla="*/ 325 h 3600"/>
                  <a:gd name="T4" fmla="*/ 0 w 1953"/>
                  <a:gd name="T5" fmla="*/ 3274 h 3600"/>
                  <a:gd name="T6" fmla="*/ 326 w 1953"/>
                  <a:gd name="T7" fmla="*/ 3600 h 3600"/>
                  <a:gd name="T8" fmla="*/ 1628 w 1953"/>
                  <a:gd name="T9" fmla="*/ 3600 h 3600"/>
                  <a:gd name="T10" fmla="*/ 1953 w 1953"/>
                  <a:gd name="T11" fmla="*/ 3274 h 3600"/>
                  <a:gd name="T12" fmla="*/ 1953 w 1953"/>
                  <a:gd name="T13" fmla="*/ 325 h 3600"/>
                  <a:gd name="T14" fmla="*/ 1628 w 1953"/>
                  <a:gd name="T15" fmla="*/ 0 h 3600"/>
                  <a:gd name="T16" fmla="*/ 326 w 1953"/>
                  <a:gd name="T17" fmla="*/ 0 h 3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3"/>
                  <a:gd name="T28" fmla="*/ 0 h 3600"/>
                  <a:gd name="T29" fmla="*/ 1953 w 1953"/>
                  <a:gd name="T30" fmla="*/ 3600 h 36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3" h="3600">
                    <a:moveTo>
                      <a:pt x="326" y="0"/>
                    </a:moveTo>
                    <a:cubicBezTo>
                      <a:pt x="146" y="0"/>
                      <a:pt x="0" y="146"/>
                      <a:pt x="0" y="325"/>
                    </a:cubicBezTo>
                    <a:lnTo>
                      <a:pt x="0" y="3274"/>
                    </a:lnTo>
                    <a:cubicBezTo>
                      <a:pt x="0" y="3454"/>
                      <a:pt x="146" y="3600"/>
                      <a:pt x="326" y="3600"/>
                    </a:cubicBezTo>
                    <a:lnTo>
                      <a:pt x="1628" y="3600"/>
                    </a:lnTo>
                    <a:cubicBezTo>
                      <a:pt x="1808" y="3600"/>
                      <a:pt x="1953" y="3454"/>
                      <a:pt x="1953" y="3274"/>
                    </a:cubicBezTo>
                    <a:lnTo>
                      <a:pt x="1953" y="325"/>
                    </a:lnTo>
                    <a:cubicBezTo>
                      <a:pt x="1953" y="146"/>
                      <a:pt x="1808" y="0"/>
                      <a:pt x="1628" y="0"/>
                    </a:cubicBez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8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01" name="Freeform 15"/>
              <p:cNvSpPr>
                <a:spLocks/>
              </p:cNvSpPr>
              <p:nvPr/>
            </p:nvSpPr>
            <p:spPr bwMode="auto">
              <a:xfrm>
                <a:off x="4502" y="4298"/>
                <a:ext cx="293" cy="541"/>
              </a:xfrm>
              <a:custGeom>
                <a:avLst/>
                <a:gdLst>
                  <a:gd name="T0" fmla="*/ 326 w 1953"/>
                  <a:gd name="T1" fmla="*/ 0 h 3600"/>
                  <a:gd name="T2" fmla="*/ 0 w 1953"/>
                  <a:gd name="T3" fmla="*/ 325 h 3600"/>
                  <a:gd name="T4" fmla="*/ 0 w 1953"/>
                  <a:gd name="T5" fmla="*/ 3274 h 3600"/>
                  <a:gd name="T6" fmla="*/ 326 w 1953"/>
                  <a:gd name="T7" fmla="*/ 3600 h 3600"/>
                  <a:gd name="T8" fmla="*/ 1628 w 1953"/>
                  <a:gd name="T9" fmla="*/ 3600 h 3600"/>
                  <a:gd name="T10" fmla="*/ 1953 w 1953"/>
                  <a:gd name="T11" fmla="*/ 3274 h 3600"/>
                  <a:gd name="T12" fmla="*/ 1953 w 1953"/>
                  <a:gd name="T13" fmla="*/ 325 h 3600"/>
                  <a:gd name="T14" fmla="*/ 1628 w 1953"/>
                  <a:gd name="T15" fmla="*/ 0 h 3600"/>
                  <a:gd name="T16" fmla="*/ 326 w 1953"/>
                  <a:gd name="T17" fmla="*/ 0 h 3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3"/>
                  <a:gd name="T28" fmla="*/ 0 h 3600"/>
                  <a:gd name="T29" fmla="*/ 1953 w 1953"/>
                  <a:gd name="T30" fmla="*/ 3600 h 36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3" h="3600">
                    <a:moveTo>
                      <a:pt x="326" y="0"/>
                    </a:moveTo>
                    <a:cubicBezTo>
                      <a:pt x="146" y="0"/>
                      <a:pt x="0" y="146"/>
                      <a:pt x="0" y="325"/>
                    </a:cubicBezTo>
                    <a:lnTo>
                      <a:pt x="0" y="3274"/>
                    </a:lnTo>
                    <a:cubicBezTo>
                      <a:pt x="0" y="3454"/>
                      <a:pt x="146" y="3600"/>
                      <a:pt x="326" y="3600"/>
                    </a:cubicBezTo>
                    <a:lnTo>
                      <a:pt x="1628" y="3600"/>
                    </a:lnTo>
                    <a:cubicBezTo>
                      <a:pt x="1808" y="3600"/>
                      <a:pt x="1953" y="3454"/>
                      <a:pt x="1953" y="3274"/>
                    </a:cubicBezTo>
                    <a:lnTo>
                      <a:pt x="1953" y="325"/>
                    </a:lnTo>
                    <a:cubicBezTo>
                      <a:pt x="1953" y="146"/>
                      <a:pt x="1808" y="0"/>
                      <a:pt x="1628" y="0"/>
                    </a:cubicBezTo>
                    <a:lnTo>
                      <a:pt x="32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22" name="Group 16"/>
            <p:cNvGrpSpPr>
              <a:grpSpLocks/>
            </p:cNvGrpSpPr>
            <p:nvPr/>
          </p:nvGrpSpPr>
          <p:grpSpPr bwMode="auto">
            <a:xfrm>
              <a:off x="5918" y="4493"/>
              <a:ext cx="75" cy="187"/>
              <a:chOff x="5918" y="4493"/>
              <a:chExt cx="75" cy="187"/>
            </a:xfrm>
          </p:grpSpPr>
          <p:sp>
            <p:nvSpPr>
              <p:cNvPr id="64598" name="Rectangle 17"/>
              <p:cNvSpPr>
                <a:spLocks noChangeArrowheads="1"/>
              </p:cNvSpPr>
              <p:nvPr/>
            </p:nvSpPr>
            <p:spPr bwMode="auto">
              <a:xfrm>
                <a:off x="5918" y="4493"/>
                <a:ext cx="75" cy="187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9" name="Rectangle 18"/>
              <p:cNvSpPr>
                <a:spLocks noChangeArrowheads="1"/>
              </p:cNvSpPr>
              <p:nvPr/>
            </p:nvSpPr>
            <p:spPr bwMode="auto">
              <a:xfrm>
                <a:off x="5918" y="4493"/>
                <a:ext cx="75" cy="18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23" name="Group 19"/>
            <p:cNvGrpSpPr>
              <a:grpSpLocks/>
            </p:cNvGrpSpPr>
            <p:nvPr/>
          </p:nvGrpSpPr>
          <p:grpSpPr bwMode="auto">
            <a:xfrm>
              <a:off x="6270" y="4485"/>
              <a:ext cx="75" cy="187"/>
              <a:chOff x="6270" y="4485"/>
              <a:chExt cx="75" cy="187"/>
            </a:xfrm>
          </p:grpSpPr>
          <p:sp>
            <p:nvSpPr>
              <p:cNvPr id="64596" name="Rectangle 20"/>
              <p:cNvSpPr>
                <a:spLocks noChangeArrowheads="1"/>
              </p:cNvSpPr>
              <p:nvPr/>
            </p:nvSpPr>
            <p:spPr bwMode="auto">
              <a:xfrm>
                <a:off x="6270" y="4485"/>
                <a:ext cx="75" cy="187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7" name="Rectangle 21"/>
              <p:cNvSpPr>
                <a:spLocks noChangeArrowheads="1"/>
              </p:cNvSpPr>
              <p:nvPr/>
            </p:nvSpPr>
            <p:spPr bwMode="auto">
              <a:xfrm>
                <a:off x="6270" y="4485"/>
                <a:ext cx="75" cy="18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24" name="Group 22"/>
            <p:cNvGrpSpPr>
              <a:grpSpLocks/>
            </p:cNvGrpSpPr>
            <p:nvPr/>
          </p:nvGrpSpPr>
          <p:grpSpPr bwMode="auto">
            <a:xfrm>
              <a:off x="6637" y="4486"/>
              <a:ext cx="75" cy="187"/>
              <a:chOff x="6637" y="4486"/>
              <a:chExt cx="75" cy="187"/>
            </a:xfrm>
          </p:grpSpPr>
          <p:sp>
            <p:nvSpPr>
              <p:cNvPr id="64594" name="Rectangle 23"/>
              <p:cNvSpPr>
                <a:spLocks noChangeArrowheads="1"/>
              </p:cNvSpPr>
              <p:nvPr/>
            </p:nvSpPr>
            <p:spPr bwMode="auto">
              <a:xfrm>
                <a:off x="6637" y="4486"/>
                <a:ext cx="75" cy="187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5" name="Rectangle 24"/>
              <p:cNvSpPr>
                <a:spLocks noChangeArrowheads="1"/>
              </p:cNvSpPr>
              <p:nvPr/>
            </p:nvSpPr>
            <p:spPr bwMode="auto">
              <a:xfrm>
                <a:off x="6637" y="4486"/>
                <a:ext cx="75" cy="18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25" name="Group 25"/>
            <p:cNvGrpSpPr>
              <a:grpSpLocks/>
            </p:cNvGrpSpPr>
            <p:nvPr/>
          </p:nvGrpSpPr>
          <p:grpSpPr bwMode="auto">
            <a:xfrm>
              <a:off x="6997" y="4493"/>
              <a:ext cx="75" cy="187"/>
              <a:chOff x="6997" y="4493"/>
              <a:chExt cx="75" cy="187"/>
            </a:xfrm>
          </p:grpSpPr>
          <p:sp>
            <p:nvSpPr>
              <p:cNvPr id="64592" name="Rectangle 26"/>
              <p:cNvSpPr>
                <a:spLocks noChangeArrowheads="1"/>
              </p:cNvSpPr>
              <p:nvPr/>
            </p:nvSpPr>
            <p:spPr bwMode="auto">
              <a:xfrm>
                <a:off x="6997" y="4493"/>
                <a:ext cx="75" cy="187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3" name="Rectangle 27"/>
              <p:cNvSpPr>
                <a:spLocks noChangeArrowheads="1"/>
              </p:cNvSpPr>
              <p:nvPr/>
            </p:nvSpPr>
            <p:spPr bwMode="auto">
              <a:xfrm>
                <a:off x="6997" y="4493"/>
                <a:ext cx="75" cy="18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26" name="Group 28"/>
            <p:cNvGrpSpPr>
              <a:grpSpLocks/>
            </p:cNvGrpSpPr>
            <p:nvPr/>
          </p:nvGrpSpPr>
          <p:grpSpPr bwMode="auto">
            <a:xfrm>
              <a:off x="4589" y="3847"/>
              <a:ext cx="83" cy="91"/>
              <a:chOff x="4589" y="3847"/>
              <a:chExt cx="83" cy="91"/>
            </a:xfrm>
          </p:grpSpPr>
          <p:sp>
            <p:nvSpPr>
              <p:cNvPr id="64590" name="Oval 29"/>
              <p:cNvSpPr>
                <a:spLocks noChangeArrowheads="1"/>
              </p:cNvSpPr>
              <p:nvPr/>
            </p:nvSpPr>
            <p:spPr bwMode="auto">
              <a:xfrm>
                <a:off x="4589" y="3847"/>
                <a:ext cx="83" cy="9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91" name="Oval 30"/>
              <p:cNvSpPr>
                <a:spLocks noChangeArrowheads="1"/>
              </p:cNvSpPr>
              <p:nvPr/>
            </p:nvSpPr>
            <p:spPr bwMode="auto">
              <a:xfrm>
                <a:off x="4589" y="3847"/>
                <a:ext cx="83" cy="91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27" name="Line 31"/>
            <p:cNvSpPr>
              <a:spLocks noChangeShapeType="1"/>
            </p:cNvSpPr>
            <p:nvPr/>
          </p:nvSpPr>
          <p:spPr bwMode="auto">
            <a:xfrm flipV="1">
              <a:off x="4630" y="3899"/>
              <a:ext cx="1" cy="38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32"/>
            <p:cNvSpPr>
              <a:spLocks/>
            </p:cNvSpPr>
            <p:nvPr/>
          </p:nvSpPr>
          <p:spPr bwMode="auto">
            <a:xfrm>
              <a:off x="4630" y="3847"/>
              <a:ext cx="2413" cy="646"/>
            </a:xfrm>
            <a:custGeom>
              <a:avLst/>
              <a:gdLst>
                <a:gd name="T0" fmla="*/ 0 w 2413"/>
                <a:gd name="T1" fmla="*/ 0 h 646"/>
                <a:gd name="T2" fmla="*/ 2413 w 2413"/>
                <a:gd name="T3" fmla="*/ 0 h 646"/>
                <a:gd name="T4" fmla="*/ 2413 w 2413"/>
                <a:gd name="T5" fmla="*/ 646 h 646"/>
                <a:gd name="T6" fmla="*/ 0 60000 65536"/>
                <a:gd name="T7" fmla="*/ 0 60000 65536"/>
                <a:gd name="T8" fmla="*/ 0 60000 65536"/>
                <a:gd name="T9" fmla="*/ 0 w 2413"/>
                <a:gd name="T10" fmla="*/ 0 h 646"/>
                <a:gd name="T11" fmla="*/ 2413 w 2413"/>
                <a:gd name="T12" fmla="*/ 646 h 6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3" h="646">
                  <a:moveTo>
                    <a:pt x="0" y="0"/>
                  </a:moveTo>
                  <a:lnTo>
                    <a:pt x="2413" y="0"/>
                  </a:lnTo>
                  <a:lnTo>
                    <a:pt x="2413" y="64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33"/>
            <p:cNvSpPr>
              <a:spLocks/>
            </p:cNvSpPr>
            <p:nvPr/>
          </p:nvSpPr>
          <p:spPr bwMode="auto">
            <a:xfrm>
              <a:off x="4645" y="4673"/>
              <a:ext cx="2390" cy="638"/>
            </a:xfrm>
            <a:custGeom>
              <a:avLst/>
              <a:gdLst>
                <a:gd name="T0" fmla="*/ 0 w 2390"/>
                <a:gd name="T1" fmla="*/ 166 h 638"/>
                <a:gd name="T2" fmla="*/ 0 w 2390"/>
                <a:gd name="T3" fmla="*/ 638 h 638"/>
                <a:gd name="T4" fmla="*/ 2390 w 2390"/>
                <a:gd name="T5" fmla="*/ 638 h 638"/>
                <a:gd name="T6" fmla="*/ 2383 w 2390"/>
                <a:gd name="T7" fmla="*/ 0 h 6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0"/>
                <a:gd name="T13" fmla="*/ 0 h 638"/>
                <a:gd name="T14" fmla="*/ 2390 w 2390"/>
                <a:gd name="T15" fmla="*/ 638 h 6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0" h="638">
                  <a:moveTo>
                    <a:pt x="0" y="166"/>
                  </a:moveTo>
                  <a:lnTo>
                    <a:pt x="0" y="638"/>
                  </a:lnTo>
                  <a:lnTo>
                    <a:pt x="2390" y="638"/>
                  </a:lnTo>
                  <a:lnTo>
                    <a:pt x="238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Line 34"/>
            <p:cNvSpPr>
              <a:spLocks noChangeShapeType="1"/>
            </p:cNvSpPr>
            <p:nvPr/>
          </p:nvSpPr>
          <p:spPr bwMode="auto">
            <a:xfrm>
              <a:off x="5956" y="3839"/>
              <a:ext cx="1" cy="64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Line 35"/>
            <p:cNvSpPr>
              <a:spLocks noChangeShapeType="1"/>
            </p:cNvSpPr>
            <p:nvPr/>
          </p:nvSpPr>
          <p:spPr bwMode="auto">
            <a:xfrm>
              <a:off x="6307" y="3839"/>
              <a:ext cx="1" cy="64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Line 36"/>
            <p:cNvSpPr>
              <a:spLocks noChangeShapeType="1"/>
            </p:cNvSpPr>
            <p:nvPr/>
          </p:nvSpPr>
          <p:spPr bwMode="auto">
            <a:xfrm>
              <a:off x="6682" y="3846"/>
              <a:ext cx="1" cy="64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Line 37"/>
            <p:cNvSpPr>
              <a:spLocks noChangeShapeType="1"/>
            </p:cNvSpPr>
            <p:nvPr/>
          </p:nvSpPr>
          <p:spPr bwMode="auto">
            <a:xfrm flipH="1">
              <a:off x="5942" y="4673"/>
              <a:ext cx="7" cy="33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38"/>
            <p:cNvSpPr>
              <a:spLocks noChangeShapeType="1"/>
            </p:cNvSpPr>
            <p:nvPr/>
          </p:nvSpPr>
          <p:spPr bwMode="auto">
            <a:xfrm flipH="1">
              <a:off x="6303" y="4680"/>
              <a:ext cx="6" cy="31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39"/>
            <p:cNvSpPr>
              <a:spLocks noChangeShapeType="1"/>
            </p:cNvSpPr>
            <p:nvPr/>
          </p:nvSpPr>
          <p:spPr bwMode="auto">
            <a:xfrm flipH="1">
              <a:off x="6676" y="4643"/>
              <a:ext cx="6" cy="36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36" name="Group 40"/>
            <p:cNvGrpSpPr>
              <a:grpSpLocks/>
            </p:cNvGrpSpPr>
            <p:nvPr/>
          </p:nvGrpSpPr>
          <p:grpSpPr bwMode="auto">
            <a:xfrm>
              <a:off x="5393" y="3818"/>
              <a:ext cx="45" cy="59"/>
              <a:chOff x="5393" y="3818"/>
              <a:chExt cx="45" cy="59"/>
            </a:xfrm>
          </p:grpSpPr>
          <p:sp>
            <p:nvSpPr>
              <p:cNvPr id="64588" name="Line 41"/>
              <p:cNvSpPr>
                <a:spLocks noChangeShapeType="1"/>
              </p:cNvSpPr>
              <p:nvPr/>
            </p:nvSpPr>
            <p:spPr bwMode="auto">
              <a:xfrm>
                <a:off x="5393" y="3818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9" name="Line 42"/>
              <p:cNvSpPr>
                <a:spLocks noChangeShapeType="1"/>
              </p:cNvSpPr>
              <p:nvPr/>
            </p:nvSpPr>
            <p:spPr bwMode="auto">
              <a:xfrm flipV="1">
                <a:off x="5393" y="3847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37" name="Group 43"/>
            <p:cNvGrpSpPr>
              <a:grpSpLocks/>
            </p:cNvGrpSpPr>
            <p:nvPr/>
          </p:nvGrpSpPr>
          <p:grpSpPr bwMode="auto">
            <a:xfrm>
              <a:off x="6083" y="3818"/>
              <a:ext cx="44" cy="59"/>
              <a:chOff x="6083" y="3818"/>
              <a:chExt cx="44" cy="59"/>
            </a:xfrm>
          </p:grpSpPr>
          <p:sp>
            <p:nvSpPr>
              <p:cNvPr id="64586" name="Line 44"/>
              <p:cNvSpPr>
                <a:spLocks noChangeShapeType="1"/>
              </p:cNvSpPr>
              <p:nvPr/>
            </p:nvSpPr>
            <p:spPr bwMode="auto">
              <a:xfrm>
                <a:off x="6083" y="3818"/>
                <a:ext cx="44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7" name="Line 45"/>
              <p:cNvSpPr>
                <a:spLocks noChangeShapeType="1"/>
              </p:cNvSpPr>
              <p:nvPr/>
            </p:nvSpPr>
            <p:spPr bwMode="auto">
              <a:xfrm flipV="1">
                <a:off x="6083" y="3847"/>
                <a:ext cx="44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38" name="Group 46"/>
            <p:cNvGrpSpPr>
              <a:grpSpLocks/>
            </p:cNvGrpSpPr>
            <p:nvPr/>
          </p:nvGrpSpPr>
          <p:grpSpPr bwMode="auto">
            <a:xfrm>
              <a:off x="6502" y="3818"/>
              <a:ext cx="45" cy="59"/>
              <a:chOff x="6502" y="3818"/>
              <a:chExt cx="45" cy="59"/>
            </a:xfrm>
          </p:grpSpPr>
          <p:sp>
            <p:nvSpPr>
              <p:cNvPr id="64584" name="Line 47"/>
              <p:cNvSpPr>
                <a:spLocks noChangeShapeType="1"/>
              </p:cNvSpPr>
              <p:nvPr/>
            </p:nvSpPr>
            <p:spPr bwMode="auto">
              <a:xfrm>
                <a:off x="6502" y="3818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5" name="Line 48"/>
              <p:cNvSpPr>
                <a:spLocks noChangeShapeType="1"/>
              </p:cNvSpPr>
              <p:nvPr/>
            </p:nvSpPr>
            <p:spPr bwMode="auto">
              <a:xfrm flipV="1">
                <a:off x="6502" y="3847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39" name="Group 49"/>
            <p:cNvGrpSpPr>
              <a:grpSpLocks/>
            </p:cNvGrpSpPr>
            <p:nvPr/>
          </p:nvGrpSpPr>
          <p:grpSpPr bwMode="auto">
            <a:xfrm flipH="1">
              <a:off x="6136" y="4982"/>
              <a:ext cx="45" cy="59"/>
              <a:chOff x="5288" y="5281"/>
              <a:chExt cx="45" cy="59"/>
            </a:xfrm>
          </p:grpSpPr>
          <p:sp>
            <p:nvSpPr>
              <p:cNvPr id="64582" name="Line 50"/>
              <p:cNvSpPr>
                <a:spLocks noChangeShapeType="1"/>
              </p:cNvSpPr>
              <p:nvPr/>
            </p:nvSpPr>
            <p:spPr bwMode="auto">
              <a:xfrm flipH="1">
                <a:off x="5288" y="5281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3" name="Line 51"/>
              <p:cNvSpPr>
                <a:spLocks noChangeShapeType="1"/>
              </p:cNvSpPr>
              <p:nvPr/>
            </p:nvSpPr>
            <p:spPr bwMode="auto">
              <a:xfrm flipH="1" flipV="1">
                <a:off x="5288" y="5310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0" name="Group 52"/>
            <p:cNvGrpSpPr>
              <a:grpSpLocks/>
            </p:cNvGrpSpPr>
            <p:nvPr/>
          </p:nvGrpSpPr>
          <p:grpSpPr bwMode="auto">
            <a:xfrm flipH="1">
              <a:off x="6436" y="4976"/>
              <a:ext cx="44" cy="59"/>
              <a:chOff x="6098" y="5275"/>
              <a:chExt cx="44" cy="59"/>
            </a:xfrm>
          </p:grpSpPr>
          <p:sp>
            <p:nvSpPr>
              <p:cNvPr id="64580" name="Line 53"/>
              <p:cNvSpPr>
                <a:spLocks noChangeShapeType="1"/>
              </p:cNvSpPr>
              <p:nvPr/>
            </p:nvSpPr>
            <p:spPr bwMode="auto">
              <a:xfrm flipH="1">
                <a:off x="6098" y="5275"/>
                <a:ext cx="44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81" name="Line 54"/>
              <p:cNvSpPr>
                <a:spLocks noChangeShapeType="1"/>
              </p:cNvSpPr>
              <p:nvPr/>
            </p:nvSpPr>
            <p:spPr bwMode="auto">
              <a:xfrm flipH="1" flipV="1">
                <a:off x="6098" y="5304"/>
                <a:ext cx="44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1" name="Group 55"/>
            <p:cNvGrpSpPr>
              <a:grpSpLocks/>
            </p:cNvGrpSpPr>
            <p:nvPr/>
          </p:nvGrpSpPr>
          <p:grpSpPr bwMode="auto">
            <a:xfrm>
              <a:off x="5888" y="5274"/>
              <a:ext cx="45" cy="59"/>
              <a:chOff x="6465" y="5274"/>
              <a:chExt cx="45" cy="59"/>
            </a:xfrm>
          </p:grpSpPr>
          <p:sp>
            <p:nvSpPr>
              <p:cNvPr id="64578" name="Line 56"/>
              <p:cNvSpPr>
                <a:spLocks noChangeShapeType="1"/>
              </p:cNvSpPr>
              <p:nvPr/>
            </p:nvSpPr>
            <p:spPr bwMode="auto">
              <a:xfrm flipH="1">
                <a:off x="6465" y="5274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9" name="Line 57"/>
              <p:cNvSpPr>
                <a:spLocks noChangeShapeType="1"/>
              </p:cNvSpPr>
              <p:nvPr/>
            </p:nvSpPr>
            <p:spPr bwMode="auto">
              <a:xfrm flipH="1" flipV="1">
                <a:off x="6465" y="5303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2" name="Group 58"/>
            <p:cNvGrpSpPr>
              <a:grpSpLocks/>
            </p:cNvGrpSpPr>
            <p:nvPr/>
          </p:nvGrpSpPr>
          <p:grpSpPr bwMode="auto">
            <a:xfrm>
              <a:off x="5925" y="4178"/>
              <a:ext cx="59" cy="45"/>
              <a:chOff x="5925" y="4178"/>
              <a:chExt cx="59" cy="45"/>
            </a:xfrm>
          </p:grpSpPr>
          <p:sp>
            <p:nvSpPr>
              <p:cNvPr id="64576" name="Line 59"/>
              <p:cNvSpPr>
                <a:spLocks noChangeShapeType="1"/>
              </p:cNvSpPr>
              <p:nvPr/>
            </p:nvSpPr>
            <p:spPr bwMode="auto">
              <a:xfrm>
                <a:off x="5925" y="4178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7" name="Line 60"/>
              <p:cNvSpPr>
                <a:spLocks noChangeShapeType="1"/>
              </p:cNvSpPr>
              <p:nvPr/>
            </p:nvSpPr>
            <p:spPr bwMode="auto">
              <a:xfrm flipH="1">
                <a:off x="5954" y="4178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3" name="Group 61"/>
            <p:cNvGrpSpPr>
              <a:grpSpLocks/>
            </p:cNvGrpSpPr>
            <p:nvPr/>
          </p:nvGrpSpPr>
          <p:grpSpPr bwMode="auto">
            <a:xfrm>
              <a:off x="6654" y="4155"/>
              <a:ext cx="59" cy="46"/>
              <a:chOff x="6654" y="4155"/>
              <a:chExt cx="59" cy="46"/>
            </a:xfrm>
          </p:grpSpPr>
          <p:sp>
            <p:nvSpPr>
              <p:cNvPr id="64574" name="Line 62"/>
              <p:cNvSpPr>
                <a:spLocks noChangeShapeType="1"/>
              </p:cNvSpPr>
              <p:nvPr/>
            </p:nvSpPr>
            <p:spPr bwMode="auto">
              <a:xfrm>
                <a:off x="6654" y="4155"/>
                <a:ext cx="30" cy="4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5" name="Line 63"/>
              <p:cNvSpPr>
                <a:spLocks noChangeShapeType="1"/>
              </p:cNvSpPr>
              <p:nvPr/>
            </p:nvSpPr>
            <p:spPr bwMode="auto">
              <a:xfrm flipH="1">
                <a:off x="6683" y="4155"/>
                <a:ext cx="30" cy="4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4" name="Group 64"/>
            <p:cNvGrpSpPr>
              <a:grpSpLocks/>
            </p:cNvGrpSpPr>
            <p:nvPr/>
          </p:nvGrpSpPr>
          <p:grpSpPr bwMode="auto">
            <a:xfrm>
              <a:off x="6277" y="4178"/>
              <a:ext cx="59" cy="45"/>
              <a:chOff x="6277" y="4178"/>
              <a:chExt cx="59" cy="45"/>
            </a:xfrm>
          </p:grpSpPr>
          <p:sp>
            <p:nvSpPr>
              <p:cNvPr id="64572" name="Line 65"/>
              <p:cNvSpPr>
                <a:spLocks noChangeShapeType="1"/>
              </p:cNvSpPr>
              <p:nvPr/>
            </p:nvSpPr>
            <p:spPr bwMode="auto">
              <a:xfrm>
                <a:off x="6277" y="4178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3" name="Line 66"/>
              <p:cNvSpPr>
                <a:spLocks noChangeShapeType="1"/>
              </p:cNvSpPr>
              <p:nvPr/>
            </p:nvSpPr>
            <p:spPr bwMode="auto">
              <a:xfrm flipH="1">
                <a:off x="6306" y="4178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5" name="Group 67"/>
            <p:cNvGrpSpPr>
              <a:grpSpLocks/>
            </p:cNvGrpSpPr>
            <p:nvPr/>
          </p:nvGrpSpPr>
          <p:grpSpPr bwMode="auto">
            <a:xfrm>
              <a:off x="5920" y="4782"/>
              <a:ext cx="59" cy="45"/>
              <a:chOff x="5920" y="4966"/>
              <a:chExt cx="59" cy="45"/>
            </a:xfrm>
          </p:grpSpPr>
          <p:sp>
            <p:nvSpPr>
              <p:cNvPr id="64570" name="Line 68"/>
              <p:cNvSpPr>
                <a:spLocks noChangeShapeType="1"/>
              </p:cNvSpPr>
              <p:nvPr/>
            </p:nvSpPr>
            <p:spPr bwMode="auto">
              <a:xfrm>
                <a:off x="5920" y="4966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1" name="Line 69"/>
              <p:cNvSpPr>
                <a:spLocks noChangeShapeType="1"/>
              </p:cNvSpPr>
              <p:nvPr/>
            </p:nvSpPr>
            <p:spPr bwMode="auto">
              <a:xfrm flipH="1">
                <a:off x="5949" y="4966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6" name="Group 70"/>
            <p:cNvGrpSpPr>
              <a:grpSpLocks/>
            </p:cNvGrpSpPr>
            <p:nvPr/>
          </p:nvGrpSpPr>
          <p:grpSpPr bwMode="auto">
            <a:xfrm>
              <a:off x="6278" y="4813"/>
              <a:ext cx="59" cy="45"/>
              <a:chOff x="6286" y="4981"/>
              <a:chExt cx="59" cy="45"/>
            </a:xfrm>
          </p:grpSpPr>
          <p:sp>
            <p:nvSpPr>
              <p:cNvPr id="64568" name="Line 71"/>
              <p:cNvSpPr>
                <a:spLocks noChangeShapeType="1"/>
              </p:cNvSpPr>
              <p:nvPr/>
            </p:nvSpPr>
            <p:spPr bwMode="auto">
              <a:xfrm>
                <a:off x="6286" y="4981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9" name="Line 72"/>
              <p:cNvSpPr>
                <a:spLocks noChangeShapeType="1"/>
              </p:cNvSpPr>
              <p:nvPr/>
            </p:nvSpPr>
            <p:spPr bwMode="auto">
              <a:xfrm flipH="1">
                <a:off x="6315" y="4981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7" name="Group 73"/>
            <p:cNvGrpSpPr>
              <a:grpSpLocks/>
            </p:cNvGrpSpPr>
            <p:nvPr/>
          </p:nvGrpSpPr>
          <p:grpSpPr bwMode="auto">
            <a:xfrm>
              <a:off x="6646" y="4830"/>
              <a:ext cx="59" cy="45"/>
              <a:chOff x="6646" y="4966"/>
              <a:chExt cx="59" cy="45"/>
            </a:xfrm>
          </p:grpSpPr>
          <p:sp>
            <p:nvSpPr>
              <p:cNvPr id="64566" name="Line 74"/>
              <p:cNvSpPr>
                <a:spLocks noChangeShapeType="1"/>
              </p:cNvSpPr>
              <p:nvPr/>
            </p:nvSpPr>
            <p:spPr bwMode="auto">
              <a:xfrm>
                <a:off x="6646" y="4966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7" name="Line 75"/>
              <p:cNvSpPr>
                <a:spLocks noChangeShapeType="1"/>
              </p:cNvSpPr>
              <p:nvPr/>
            </p:nvSpPr>
            <p:spPr bwMode="auto">
              <a:xfrm flipH="1">
                <a:off x="6675" y="4966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8" name="Group 76"/>
            <p:cNvGrpSpPr>
              <a:grpSpLocks/>
            </p:cNvGrpSpPr>
            <p:nvPr/>
          </p:nvGrpSpPr>
          <p:grpSpPr bwMode="auto">
            <a:xfrm>
              <a:off x="7005" y="4824"/>
              <a:ext cx="59" cy="45"/>
              <a:chOff x="7005" y="4944"/>
              <a:chExt cx="59" cy="45"/>
            </a:xfrm>
          </p:grpSpPr>
          <p:sp>
            <p:nvSpPr>
              <p:cNvPr id="64564" name="Line 77"/>
              <p:cNvSpPr>
                <a:spLocks noChangeShapeType="1"/>
              </p:cNvSpPr>
              <p:nvPr/>
            </p:nvSpPr>
            <p:spPr bwMode="auto">
              <a:xfrm>
                <a:off x="7005" y="4944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5" name="Line 78"/>
              <p:cNvSpPr>
                <a:spLocks noChangeShapeType="1"/>
              </p:cNvSpPr>
              <p:nvPr/>
            </p:nvSpPr>
            <p:spPr bwMode="auto">
              <a:xfrm flipH="1">
                <a:off x="7034" y="4944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549" name="Group 79"/>
            <p:cNvGrpSpPr>
              <a:grpSpLocks/>
            </p:cNvGrpSpPr>
            <p:nvPr/>
          </p:nvGrpSpPr>
          <p:grpSpPr bwMode="auto">
            <a:xfrm>
              <a:off x="7014" y="4163"/>
              <a:ext cx="59" cy="45"/>
              <a:chOff x="7014" y="4163"/>
              <a:chExt cx="59" cy="45"/>
            </a:xfrm>
          </p:grpSpPr>
          <p:sp>
            <p:nvSpPr>
              <p:cNvPr id="64562" name="Line 80"/>
              <p:cNvSpPr>
                <a:spLocks noChangeShapeType="1"/>
              </p:cNvSpPr>
              <p:nvPr/>
            </p:nvSpPr>
            <p:spPr bwMode="auto">
              <a:xfrm>
                <a:off x="7014" y="4163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3" name="Line 81"/>
              <p:cNvSpPr>
                <a:spLocks noChangeShapeType="1"/>
              </p:cNvSpPr>
              <p:nvPr/>
            </p:nvSpPr>
            <p:spPr bwMode="auto">
              <a:xfrm flipH="1">
                <a:off x="7043" y="4163"/>
                <a:ext cx="30" cy="4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50" name="Rectangle 82"/>
            <p:cNvSpPr>
              <a:spLocks noChangeArrowheads="1"/>
            </p:cNvSpPr>
            <p:nvPr/>
          </p:nvSpPr>
          <p:spPr bwMode="auto">
            <a:xfrm>
              <a:off x="4859" y="4378"/>
              <a:ext cx="183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i="0">
                  <a:solidFill>
                    <a:srgbClr val="000000"/>
                  </a:solidFill>
                </a:rPr>
                <a:t>Central </a:t>
              </a:r>
              <a:endParaRPr lang="sw-KE"/>
            </a:p>
          </p:txBody>
        </p:sp>
        <p:sp>
          <p:nvSpPr>
            <p:cNvPr id="64551" name="Rectangle 83"/>
            <p:cNvSpPr>
              <a:spLocks noChangeArrowheads="1"/>
            </p:cNvSpPr>
            <p:nvPr/>
          </p:nvSpPr>
          <p:spPr bwMode="auto">
            <a:xfrm>
              <a:off x="4859" y="4568"/>
              <a:ext cx="85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i="0">
                  <a:solidFill>
                    <a:srgbClr val="000000"/>
                  </a:solidFill>
                </a:rPr>
                <a:t>unit</a:t>
              </a:r>
              <a:endParaRPr lang="sw-KE"/>
            </a:p>
          </p:txBody>
        </p:sp>
        <p:sp>
          <p:nvSpPr>
            <p:cNvPr id="64552" name="Rectangle 84"/>
            <p:cNvSpPr>
              <a:spLocks noChangeArrowheads="1"/>
            </p:cNvSpPr>
            <p:nvPr/>
          </p:nvSpPr>
          <p:spPr bwMode="auto">
            <a:xfrm>
              <a:off x="5113" y="4568"/>
              <a:ext cx="15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i="0">
                  <a:solidFill>
                    <a:srgbClr val="000000"/>
                  </a:solidFill>
                </a:rPr>
                <a:t> </a:t>
              </a:r>
              <a:endParaRPr lang="sw-KE"/>
            </a:p>
          </p:txBody>
        </p:sp>
        <p:sp>
          <p:nvSpPr>
            <p:cNvPr id="64553" name="Rectangle 85"/>
            <p:cNvSpPr>
              <a:spLocks noChangeArrowheads="1"/>
            </p:cNvSpPr>
            <p:nvPr/>
          </p:nvSpPr>
          <p:spPr bwMode="auto">
            <a:xfrm>
              <a:off x="7142" y="4418"/>
              <a:ext cx="217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i="0">
                  <a:solidFill>
                    <a:srgbClr val="000000"/>
                  </a:solidFill>
                </a:rPr>
                <a:t>Terminal </a:t>
              </a:r>
              <a:endParaRPr lang="sw-KE"/>
            </a:p>
          </p:txBody>
        </p:sp>
        <p:sp>
          <p:nvSpPr>
            <p:cNvPr id="64554" name="Rectangle 86"/>
            <p:cNvSpPr>
              <a:spLocks noChangeArrowheads="1"/>
            </p:cNvSpPr>
            <p:nvPr/>
          </p:nvSpPr>
          <p:spPr bwMode="auto">
            <a:xfrm>
              <a:off x="7142" y="4603"/>
              <a:ext cx="110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i="0">
                  <a:solidFill>
                    <a:srgbClr val="000000"/>
                  </a:solidFill>
                </a:rPr>
                <a:t>units</a:t>
              </a:r>
              <a:endParaRPr lang="sw-KE"/>
            </a:p>
          </p:txBody>
        </p:sp>
        <p:sp>
          <p:nvSpPr>
            <p:cNvPr id="64555" name="Rectangle 87"/>
            <p:cNvSpPr>
              <a:spLocks noChangeArrowheads="1"/>
            </p:cNvSpPr>
            <p:nvPr/>
          </p:nvSpPr>
          <p:spPr bwMode="auto">
            <a:xfrm>
              <a:off x="7457" y="4603"/>
              <a:ext cx="1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i="0">
                  <a:solidFill>
                    <a:srgbClr val="000000"/>
                  </a:solidFill>
                </a:rPr>
                <a:t> </a:t>
              </a:r>
              <a:endParaRPr lang="sw-KE"/>
            </a:p>
          </p:txBody>
        </p:sp>
        <p:sp>
          <p:nvSpPr>
            <p:cNvPr id="64556" name="Rectangle 88"/>
            <p:cNvSpPr>
              <a:spLocks noChangeArrowheads="1"/>
            </p:cNvSpPr>
            <p:nvPr/>
          </p:nvSpPr>
          <p:spPr bwMode="auto">
            <a:xfrm>
              <a:off x="4730" y="3941"/>
              <a:ext cx="136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i="0">
                  <a:solidFill>
                    <a:srgbClr val="000000"/>
                  </a:solidFill>
                </a:rPr>
                <a:t>Pump</a:t>
              </a:r>
              <a:endParaRPr lang="sw-KE"/>
            </a:p>
          </p:txBody>
        </p:sp>
        <p:sp>
          <p:nvSpPr>
            <p:cNvPr id="64557" name="Rectangle 89"/>
            <p:cNvSpPr>
              <a:spLocks noChangeArrowheads="1"/>
            </p:cNvSpPr>
            <p:nvPr/>
          </p:nvSpPr>
          <p:spPr bwMode="auto">
            <a:xfrm>
              <a:off x="5107" y="3941"/>
              <a:ext cx="1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i="0">
                  <a:solidFill>
                    <a:srgbClr val="000000"/>
                  </a:solidFill>
                </a:rPr>
                <a:t> </a:t>
              </a:r>
              <a:endParaRPr lang="sw-KE"/>
            </a:p>
          </p:txBody>
        </p:sp>
        <p:sp>
          <p:nvSpPr>
            <p:cNvPr id="64558" name="Line 90"/>
            <p:cNvSpPr>
              <a:spLocks noChangeShapeType="1"/>
            </p:cNvSpPr>
            <p:nvPr/>
          </p:nvSpPr>
          <p:spPr bwMode="auto">
            <a:xfrm>
              <a:off x="5940" y="5010"/>
              <a:ext cx="10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59" name="Group 91"/>
            <p:cNvGrpSpPr>
              <a:grpSpLocks/>
            </p:cNvGrpSpPr>
            <p:nvPr/>
          </p:nvGrpSpPr>
          <p:grpSpPr bwMode="auto">
            <a:xfrm flipH="1">
              <a:off x="6866" y="4980"/>
              <a:ext cx="45" cy="59"/>
              <a:chOff x="6465" y="5274"/>
              <a:chExt cx="45" cy="59"/>
            </a:xfrm>
          </p:grpSpPr>
          <p:sp>
            <p:nvSpPr>
              <p:cNvPr id="64560" name="Line 92"/>
              <p:cNvSpPr>
                <a:spLocks noChangeShapeType="1"/>
              </p:cNvSpPr>
              <p:nvPr/>
            </p:nvSpPr>
            <p:spPr bwMode="auto">
              <a:xfrm flipH="1">
                <a:off x="6465" y="5274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61" name="Line 93"/>
              <p:cNvSpPr>
                <a:spLocks noChangeShapeType="1"/>
              </p:cNvSpPr>
              <p:nvPr/>
            </p:nvSpPr>
            <p:spPr bwMode="auto">
              <a:xfrm flipH="1" flipV="1">
                <a:off x="6465" y="5303"/>
                <a:ext cx="45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584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E38C18-8A0A-46FB-B06D-5C80082D448C}" type="slidenum">
              <a:rPr lang="en-GB"/>
              <a:pPr/>
              <a:t>56</a:t>
            </a:fld>
            <a:endParaRPr lang="en-GB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17)</a:t>
            </a:r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Three Pipe System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Separate heating and cooling supply pipes but common return with appropriate 3 way valves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Possible to heat some rooms while cooling others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Return can be direct or reverse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</p:txBody>
      </p:sp>
      <p:pic>
        <p:nvPicPr>
          <p:cNvPr id="35848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584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371600" y="2819400"/>
          <a:ext cx="4648200" cy="2828925"/>
        </p:xfrm>
        <a:graphic>
          <a:graphicData uri="http://schemas.openxmlformats.org/presentationml/2006/ole">
            <p:oleObj spid="_x0000_s35842" name="Picture" r:id="rId5" imgW="2258640" imgH="137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68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D2D925-4397-4AE4-874C-3116D37C5003}" type="slidenum">
              <a:rPr lang="en-GB"/>
              <a:pPr/>
              <a:t>57</a:t>
            </a:fld>
            <a:endParaRPr lang="en-GB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18)</a:t>
            </a:r>
          </a:p>
        </p:txBody>
      </p:sp>
      <p:sp>
        <p:nvSpPr>
          <p:cNvPr id="368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Four Pipe System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Two separate pipe systems – one for cooling and one for heating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/>
          </a:p>
        </p:txBody>
      </p:sp>
      <p:pic>
        <p:nvPicPr>
          <p:cNvPr id="36872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686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371600" y="2651125"/>
          <a:ext cx="5562600" cy="3052763"/>
        </p:xfrm>
        <a:graphic>
          <a:graphicData uri="http://schemas.openxmlformats.org/presentationml/2006/ole">
            <p:oleObj spid="_x0000_s36866" name="Picture" r:id="rId5" imgW="2340720" imgH="128412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789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789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23A4AD-8C36-4106-839F-5FADCE63E1AD}" type="slidenum">
              <a:rPr lang="en-GB"/>
              <a:pPr/>
              <a:t>58</a:t>
            </a:fld>
            <a:endParaRPr lang="en-GB"/>
          </a:p>
        </p:txBody>
      </p:sp>
      <p:sp>
        <p:nvSpPr>
          <p:cNvPr id="378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19)</a:t>
            </a:r>
          </a:p>
        </p:txBody>
      </p:sp>
      <p:sp>
        <p:nvSpPr>
          <p:cNvPr id="378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HYDRONIC TERMINAL DEVICES</a:t>
            </a:r>
          </a:p>
          <a:p>
            <a:pPr eaLnBrk="1" hangingPunct="1">
              <a:buFont typeface="Wingdings" pitchFamily="2" charset="2"/>
              <a:buNone/>
            </a:pPr>
            <a:endParaRPr lang="en-US" sz="14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Radiators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Hollow cast iron  sections through which hot water flows – free convection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Convectors</a:t>
            </a:r>
            <a:endParaRPr lang="en-US" sz="1400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Heaters – free convection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Unit Heaters</a:t>
            </a:r>
          </a:p>
          <a:p>
            <a:pPr eaLnBrk="1" hangingPunct="1">
              <a:buFont typeface="Wingdings" pitchFamily="2" charset="2"/>
              <a:buNone/>
            </a:pPr>
            <a:endParaRPr lang="en-US" sz="1400" b="1" i="1" smtClean="0"/>
          </a:p>
          <a:p>
            <a:pPr eaLnBrk="1" hangingPunct="1">
              <a:buFont typeface="Wingdings" pitchFamily="2" charset="2"/>
              <a:buNone/>
            </a:pPr>
            <a:endParaRPr lang="en-US" sz="1400" b="1" i="1" smtClean="0"/>
          </a:p>
          <a:p>
            <a:pPr eaLnBrk="1" hangingPunct="1">
              <a:buFont typeface="Wingdings" pitchFamily="2" charset="2"/>
              <a:buNone/>
            </a:pPr>
            <a:endParaRPr lang="en-US" sz="1400" b="1" i="1" smtClean="0"/>
          </a:p>
          <a:p>
            <a:pPr eaLnBrk="1" hangingPunct="1">
              <a:buFont typeface="Wingdings" pitchFamily="2" charset="2"/>
              <a:buNone/>
            </a:pPr>
            <a:endParaRPr lang="en-US" sz="1400" b="1" i="1" smtClean="0"/>
          </a:p>
          <a:p>
            <a:pPr eaLnBrk="1" hangingPunct="1">
              <a:buFont typeface="Wingdings" pitchFamily="2" charset="2"/>
              <a:buNone/>
            </a:pPr>
            <a:endParaRPr lang="en-US" sz="1400" b="1" i="1" smtClean="0"/>
          </a:p>
          <a:p>
            <a:pPr eaLnBrk="1" hangingPunct="1">
              <a:buFont typeface="Wingdings" pitchFamily="2" charset="2"/>
              <a:buNone/>
            </a:pPr>
            <a:endParaRPr lang="en-US" sz="1400" b="1" i="1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i="1" smtClean="0"/>
              <a:t>etc</a:t>
            </a:r>
          </a:p>
          <a:p>
            <a:pPr eaLnBrk="1" hangingPunct="1">
              <a:buFont typeface="Wingdings" pitchFamily="2" charset="2"/>
              <a:buNone/>
            </a:pPr>
            <a:endParaRPr lang="en-US" sz="1400" b="1" i="1" smtClean="0"/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6858000" y="2514600"/>
          <a:ext cx="549275" cy="1104900"/>
        </p:xfrm>
        <a:graphic>
          <a:graphicData uri="http://schemas.openxmlformats.org/presentationml/2006/ole">
            <p:oleObj spid="_x0000_s37890" name="Picture" r:id="rId4" imgW="548640" imgH="1104120" progId="Word.Picture.8">
              <p:embed/>
            </p:oleObj>
          </a:graphicData>
        </a:graphic>
      </p:graphicFrame>
      <p:pic>
        <p:nvPicPr>
          <p:cNvPr id="37898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789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3962400" y="2971800"/>
          <a:ext cx="1082675" cy="1295400"/>
        </p:xfrm>
        <a:graphic>
          <a:graphicData uri="http://schemas.openxmlformats.org/presentationml/2006/ole">
            <p:oleObj spid="_x0000_s37891" name="Picture" r:id="rId6" imgW="999000" imgH="1194480" progId="Word.Picture.8">
              <p:embed/>
            </p:oleObj>
          </a:graphicData>
        </a:graphic>
      </p:graphicFrame>
      <p:graphicFrame>
        <p:nvGraphicFramePr>
          <p:cNvPr id="37892" name="Object 9"/>
          <p:cNvGraphicFramePr>
            <a:graphicFrameLocks noChangeAspect="1"/>
          </p:cNvGraphicFramePr>
          <p:nvPr/>
        </p:nvGraphicFramePr>
        <p:xfrm>
          <a:off x="1981200" y="4191000"/>
          <a:ext cx="1295400" cy="890588"/>
        </p:xfrm>
        <a:graphic>
          <a:graphicData uri="http://schemas.openxmlformats.org/presentationml/2006/ole">
            <p:oleObj spid="_x0000_s37892" name="Picture" r:id="rId7" imgW="818640" imgH="56376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2E507C-A42C-4F55-BEFE-B0376259E2E1}" type="slidenum">
              <a:rPr lang="en-GB"/>
              <a:pPr/>
              <a:t>59</a:t>
            </a:fld>
            <a:endParaRPr lang="en-GB"/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20)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Fan Coil Units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Small air handling unit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No outside air provision (usually)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Hot or cold water supply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Can be placed anywhere – cooling near ceiling, heating near floor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If with outdoor air, known as </a:t>
            </a:r>
            <a:r>
              <a:rPr lang="en-US" sz="1400" b="1" smtClean="0"/>
              <a:t>unit ventilators</a:t>
            </a:r>
            <a:endParaRPr lang="en-US" sz="1400" smtClean="0"/>
          </a:p>
        </p:txBody>
      </p:sp>
      <p:pic>
        <p:nvPicPr>
          <p:cNvPr id="38920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891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286000" y="3276600"/>
          <a:ext cx="2252663" cy="2692400"/>
        </p:xfrm>
        <a:graphic>
          <a:graphicData uri="http://schemas.openxmlformats.org/presentationml/2006/ole">
            <p:oleObj spid="_x0000_s38914" name="Picture" r:id="rId5" imgW="999000" imgH="119376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1F5432-BB8F-4C9C-B4F5-1CC053D86565}" type="slidenum">
              <a:rPr lang="en-GB"/>
              <a:pPr/>
              <a:t>6</a:t>
            </a:fld>
            <a:endParaRPr lang="en-GB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1)</a:t>
            </a:r>
            <a:endParaRPr lang="en-GB" sz="320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7391400" cy="4267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endParaRPr lang="en-GB" sz="1200" smtClean="0"/>
          </a:p>
          <a:p>
            <a:pPr eaLnBrk="1" hangingPunct="1">
              <a:buFontTx/>
              <a:buNone/>
            </a:pPr>
            <a:r>
              <a:rPr lang="en-GB" sz="1200" i="1" smtClean="0"/>
              <a:t>          Adiabatic Saturator H</a:t>
            </a:r>
            <a:r>
              <a:rPr lang="en-GB" sz="1200" i="1" baseline="-25000" smtClean="0"/>
              <a:t>2</a:t>
            </a:r>
            <a:r>
              <a:rPr lang="en-GB" sz="1200" i="1" smtClean="0"/>
              <a:t>O Process		                          Sling Psychrometer</a:t>
            </a:r>
          </a:p>
        </p:txBody>
      </p:sp>
      <p:pic>
        <p:nvPicPr>
          <p:cNvPr id="3080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340725" y="5181600"/>
            <a:ext cx="803275" cy="990600"/>
          </a:xfrm>
          <a:noFill/>
        </p:spPr>
      </p:pic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295400" y="1676400"/>
          <a:ext cx="2743200" cy="2057400"/>
        </p:xfrm>
        <a:graphic>
          <a:graphicData uri="http://schemas.openxmlformats.org/presentationml/2006/ole">
            <p:oleObj spid="_x0000_s3074" name="Document" r:id="rId5" imgW="1862328" imgH="1389888" progId="Word.Document.8">
              <p:embed/>
            </p:oleObj>
          </a:graphicData>
        </a:graphic>
      </p:graphicFrame>
      <p:pic>
        <p:nvPicPr>
          <p:cNvPr id="3082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562600" y="1981200"/>
            <a:ext cx="1408113" cy="1576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9B3630-87BB-43AE-A0D6-7C1535D7CF72}" type="slidenum">
              <a:rPr lang="en-GB"/>
              <a:pPr/>
              <a:t>60</a:t>
            </a:fld>
            <a:endParaRPr lang="en-GB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21)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AIR-WATER SYSTEMS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Water and conditioned air from central system to individual terminal units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Utilize best features of all air and all water systems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Water carries most of the energy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Usually distributed air only enough for ventilation – usually by high velocity ducts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Supplied air distributed via fan coil units, or directly to rooms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Most systems use </a:t>
            </a:r>
            <a:r>
              <a:rPr lang="en-US" sz="1400" b="1" smtClean="0"/>
              <a:t>induction</a:t>
            </a:r>
            <a:r>
              <a:rPr lang="en-US" sz="1400" smtClean="0"/>
              <a:t> units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Central air – known as </a:t>
            </a:r>
            <a:r>
              <a:rPr lang="en-US" sz="1400" i="1" smtClean="0"/>
              <a:t>primary air</a:t>
            </a:r>
            <a:r>
              <a:rPr lang="en-US" sz="1400" smtClean="0"/>
              <a:t>.  As it flows through unit at high velocity it inducts room air (</a:t>
            </a:r>
            <a:r>
              <a:rPr lang="en-US" sz="1400" i="1" smtClean="0"/>
              <a:t>secondary air)</a:t>
            </a:r>
            <a:r>
              <a:rPr lang="en-US" sz="1400" smtClean="0"/>
              <a:t> – no fan required – minimizes maintenance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Induction units popular with high rises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Initial cost relatively high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Primary air as low as 25% of all air system – not adequate for outside air cooling even for mild climates – hence chilled water supplied to unit coils</a:t>
            </a:r>
          </a:p>
        </p:txBody>
      </p:sp>
      <p:pic>
        <p:nvPicPr>
          <p:cNvPr id="65543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FA02B7-760E-4607-BCD6-B054149650BC}" type="slidenum">
              <a:rPr lang="en-GB"/>
              <a:pPr/>
              <a:t>61</a:t>
            </a:fld>
            <a:endParaRPr lang="en-GB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22)</a:t>
            </a:r>
          </a:p>
        </p:txBody>
      </p:sp>
      <p:pic>
        <p:nvPicPr>
          <p:cNvPr id="39943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39938" name="Object 5"/>
          <p:cNvGraphicFramePr>
            <a:graphicFrameLocks noChangeAspect="1"/>
          </p:cNvGraphicFramePr>
          <p:nvPr>
            <p:ph idx="1"/>
          </p:nvPr>
        </p:nvGraphicFramePr>
        <p:xfrm>
          <a:off x="1905000" y="1600200"/>
          <a:ext cx="4735513" cy="3983038"/>
        </p:xfrm>
        <a:graphic>
          <a:graphicData uri="http://schemas.openxmlformats.org/presentationml/2006/ole">
            <p:oleObj spid="_x0000_s39938" name="Picture" r:id="rId5" imgW="2168640" imgH="182448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8798A5-1A11-47EF-8152-3982ABE56E9D}" type="slidenum">
              <a:rPr lang="en-GB"/>
              <a:pPr/>
              <a:t>62</a:t>
            </a:fld>
            <a:endParaRPr lang="en-GB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23)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UNITARY SYSTEMS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Refrigeration and air conditioning packaged together, i.e. refrig. equipment, fan, fan coils, filters, dampers and control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Usually in or close to air conditioned space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Can be all air, all water or air – water.  Generally all air and largely inclined to the more simple such as single zone with or without reheat, or multizone.  Categorized as: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Room units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Unitary conditioners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Roof units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400" b="1" i="1" smtClean="0"/>
              <a:t>Room Units</a:t>
            </a:r>
            <a:endParaRPr lang="en-US" sz="14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400" smtClean="0"/>
              <a:t>Dampers adjustable to allow outdoor air through cooling coil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400" smtClean="0"/>
              <a:t>Low cost and simplicity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400" smtClean="0"/>
              <a:t>Ideal for existing building – electrical power upgrading may be necessary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400" smtClean="0"/>
              <a:t>No flexibility to handle high latent heat or changing sensible heat ratio – no good humidity control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400" smtClean="0"/>
              <a:t>High sound levels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400" smtClean="0"/>
              <a:t>Air cleaning quality marginal (only large particles)</a:t>
            </a:r>
          </a:p>
        </p:txBody>
      </p:sp>
      <p:pic>
        <p:nvPicPr>
          <p:cNvPr id="66567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4096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02C5C2-9F6C-4054-BB75-D6E432C6EE0E}" type="slidenum">
              <a:rPr lang="en-GB"/>
              <a:pPr/>
              <a:t>63</a:t>
            </a:fld>
            <a:endParaRPr lang="en-GB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24)</a:t>
            </a:r>
          </a:p>
        </p:txBody>
      </p:sp>
      <p:sp>
        <p:nvSpPr>
          <p:cNvPr id="409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400" smtClean="0"/>
              <a:t>Maintenance for large number of units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400" smtClean="0"/>
              <a:t>Energy wasteful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400" smtClean="0"/>
              <a:t>Up to (approx) 3 tons (</a:t>
            </a:r>
            <a:r>
              <a:rPr lang="en-US" sz="1400" smtClean="0">
                <a:cs typeface="Arial" pitchFamily="34" charset="0"/>
              </a:rPr>
              <a:t>~ 10 kW</a:t>
            </a:r>
            <a:r>
              <a:rPr lang="en-US" sz="1200" smtClean="0">
                <a:cs typeface="Arial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cs typeface="Arial" pitchFamily="34" charset="0"/>
            </a:endParaRPr>
          </a:p>
        </p:txBody>
      </p:sp>
      <p:pic>
        <p:nvPicPr>
          <p:cNvPr id="40968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  <p:graphicFrame>
        <p:nvGraphicFramePr>
          <p:cNvPr id="4096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524000" y="2590800"/>
          <a:ext cx="5181600" cy="3376613"/>
        </p:xfrm>
        <a:graphic>
          <a:graphicData uri="http://schemas.openxmlformats.org/presentationml/2006/ole">
            <p:oleObj spid="_x0000_s40962" name="Picture" r:id="rId5" imgW="2799000" imgH="182448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75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326C3-5250-4E3D-B819-6257822BA20E}" type="slidenum">
              <a:rPr lang="en-GB"/>
              <a:pPr/>
              <a:t>64</a:t>
            </a:fld>
            <a:endParaRPr lang="en-GB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25)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UNITARY A/C UNITS</a:t>
            </a:r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endParaRPr lang="en-US" sz="1400" b="1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In or near space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Heating sometimes included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Available in vertical or horizontal package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Limited ductwork can be connected if air distribution is desired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Popular in small commercial application 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Normally only condenser not packaged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Split system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400" smtClean="0"/>
              <a:t>Condenser and compressor one package and cooling coil (with fan) inside (popular for residential heat pump)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Same advantages and disadvantages  as room units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Large units have multiple compressors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Available up to </a:t>
            </a:r>
            <a:r>
              <a:rPr lang="en-US" sz="1400" smtClean="0">
                <a:cs typeface="Arial" pitchFamily="34" charset="0"/>
              </a:rPr>
              <a:t>~ 50 tons (175 kW)</a:t>
            </a:r>
          </a:p>
        </p:txBody>
      </p:sp>
      <p:pic>
        <p:nvPicPr>
          <p:cNvPr id="67591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929D1D-3FB5-438A-A97E-B338DEEDD9D7}" type="slidenum">
              <a:rPr lang="en-GB"/>
              <a:pPr/>
              <a:t>65</a:t>
            </a:fld>
            <a:endParaRPr lang="en-GB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HVAC SYSTEMS, EQUIPMENT &amp; CONTROL</a:t>
            </a:r>
            <a:r>
              <a:rPr lang="en-US" sz="2400" b="1" smtClean="0"/>
              <a:t> (cont’d 26)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400" b="1" smtClean="0"/>
              <a:t>ROOFTOP UNITS (DIRECT EXPANSION – DX)</a:t>
            </a:r>
          </a:p>
          <a:p>
            <a:pPr eaLnBrk="1" hangingPunct="1">
              <a:buFont typeface="Wingdings" pitchFamily="2" charset="2"/>
              <a:buNone/>
            </a:pPr>
            <a:endParaRPr lang="en-US" sz="1400" b="1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Outdoor installation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All components packaged together or compressor and condenser may be remote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Heating may be incorporated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May be used with ductwork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Do not use building space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Relatively low cost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Available with multizone arrangement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Humidity control limited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/>
              <a:t>Popular in low cost one floor buildings (e.g. supermarkets and suburban commercial buildings)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/>
          </a:p>
        </p:txBody>
      </p:sp>
      <p:pic>
        <p:nvPicPr>
          <p:cNvPr id="68615" name="Picture 4" descr="j0285360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53400" y="5105400"/>
            <a:ext cx="679450" cy="8382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410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410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36ADEE-C43E-4643-B94E-794AF3F8D5E4}" type="slidenum">
              <a:rPr lang="en-GB"/>
              <a:pPr/>
              <a:t>7</a:t>
            </a:fld>
            <a:endParaRPr lang="en-GB"/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2)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</p:txBody>
      </p:sp>
      <p:pic>
        <p:nvPicPr>
          <p:cNvPr id="4109" name="Picture 6" descr="j0285360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077200" y="5105400"/>
            <a:ext cx="927100" cy="1143000"/>
          </a:xfrm>
          <a:noFill/>
        </p:spPr>
      </p:pic>
      <p:sp>
        <p:nvSpPr>
          <p:cNvPr id="41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Rectangle 10"/>
          <p:cNvSpPr>
            <a:spLocks noChangeArrowheads="1"/>
          </p:cNvSpPr>
          <p:nvPr/>
        </p:nvSpPr>
        <p:spPr bwMode="auto">
          <a:xfrm>
            <a:off x="0" y="6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1905000" y="1844675"/>
          <a:ext cx="5029200" cy="444500"/>
        </p:xfrm>
        <a:graphic>
          <a:graphicData uri="http://schemas.openxmlformats.org/presentationml/2006/ole">
            <p:oleObj spid="_x0000_s4098" name="Equation" r:id="rId5" imgW="2476500" imgH="215900" progId="Equation.3">
              <p:embed/>
            </p:oleObj>
          </a:graphicData>
        </a:graphic>
      </p:graphicFrame>
      <p:sp>
        <p:nvSpPr>
          <p:cNvPr id="41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1905000" y="2362200"/>
          <a:ext cx="1676400" cy="419100"/>
        </p:xfrm>
        <a:graphic>
          <a:graphicData uri="http://schemas.openxmlformats.org/presentationml/2006/ole">
            <p:oleObj spid="_x0000_s4099" name="Equation" r:id="rId6" imgW="875920" imgH="215806" progId="Equation.3">
              <p:embed/>
            </p:oleObj>
          </a:graphicData>
        </a:graphic>
      </p:graphicFrame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0" name="Object 13"/>
          <p:cNvGraphicFramePr>
            <a:graphicFrameLocks noChangeAspect="1"/>
          </p:cNvGraphicFramePr>
          <p:nvPr/>
        </p:nvGraphicFramePr>
        <p:xfrm>
          <a:off x="4800600" y="2438400"/>
          <a:ext cx="2133600" cy="358775"/>
        </p:xfrm>
        <a:graphic>
          <a:graphicData uri="http://schemas.openxmlformats.org/presentationml/2006/ole">
            <p:oleObj spid="_x0000_s4100" name="Equation" r:id="rId7" imgW="1129810" imgH="190417" progId="Equation.3">
              <p:embed/>
            </p:oleObj>
          </a:graphicData>
        </a:graphic>
      </p:graphicFrame>
      <p:sp>
        <p:nvSpPr>
          <p:cNvPr id="4114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1" name="Object 15"/>
          <p:cNvGraphicFramePr>
            <a:graphicFrameLocks noChangeAspect="1"/>
          </p:cNvGraphicFramePr>
          <p:nvPr/>
        </p:nvGraphicFramePr>
        <p:xfrm>
          <a:off x="1981200" y="2971800"/>
          <a:ext cx="4572000" cy="433388"/>
        </p:xfrm>
        <a:graphic>
          <a:graphicData uri="http://schemas.openxmlformats.org/presentationml/2006/ole">
            <p:oleObj spid="_x0000_s4101" name="Equation" r:id="rId8" imgW="2311400" imgH="215900" progId="Equation.3">
              <p:embed/>
            </p:oleObj>
          </a:graphicData>
        </a:graphic>
      </p:graphicFrame>
      <p:sp>
        <p:nvSpPr>
          <p:cNvPr id="4115" name="Rectangle 17"/>
          <p:cNvSpPr>
            <a:spLocks noChangeArrowheads="1"/>
          </p:cNvSpPr>
          <p:nvPr/>
        </p:nvSpPr>
        <p:spPr bwMode="auto">
          <a:xfrm>
            <a:off x="2438400" y="3581400"/>
            <a:ext cx="348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800" b="0" i="0"/>
              <a:t>h</a:t>
            </a:r>
            <a:r>
              <a:rPr lang="en-GB" sz="1800" b="0" i="0" baseline="-25000"/>
              <a:t>w</a:t>
            </a:r>
            <a:r>
              <a:rPr lang="en-GB" sz="1800" b="0" i="0"/>
              <a:t> = h</a:t>
            </a:r>
            <a:r>
              <a:rPr lang="en-GB" sz="1800" b="0" i="0" baseline="-25000"/>
              <a:t>f2</a:t>
            </a:r>
            <a:r>
              <a:rPr lang="en-GB" sz="1800" b="0" i="0"/>
              <a:t>, h</a:t>
            </a:r>
            <a:r>
              <a:rPr lang="en-GB" sz="1800" b="0" i="0" baseline="-25000"/>
              <a:t>v1</a:t>
            </a:r>
            <a:r>
              <a:rPr lang="en-GB" sz="1800" b="0" i="0"/>
              <a:t> = h</a:t>
            </a:r>
            <a:r>
              <a:rPr lang="en-GB" sz="1800" b="0" i="0" baseline="-25000"/>
              <a:t>g1</a:t>
            </a:r>
            <a:r>
              <a:rPr lang="en-GB" sz="1800" b="0" i="0"/>
              <a:t>, h</a:t>
            </a:r>
            <a:r>
              <a:rPr lang="en-GB" sz="1800" b="0" i="0" baseline="-25000"/>
              <a:t>v2</a:t>
            </a:r>
            <a:r>
              <a:rPr lang="en-GB" sz="1800" b="0" i="0"/>
              <a:t> - h</a:t>
            </a:r>
            <a:r>
              <a:rPr lang="en-GB" sz="1800" b="0" i="0" baseline="-25000"/>
              <a:t>w</a:t>
            </a:r>
            <a:r>
              <a:rPr lang="en-GB" sz="1800" b="0" i="0"/>
              <a:t> = h</a:t>
            </a:r>
            <a:r>
              <a:rPr lang="en-GB" sz="1800" b="0" i="0" baseline="-25000"/>
              <a:t>fg2</a:t>
            </a:r>
            <a:r>
              <a:rPr lang="en-GB" sz="1800" b="0" i="0"/>
              <a:t>, </a:t>
            </a:r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2" name="Object 18"/>
          <p:cNvGraphicFramePr>
            <a:graphicFrameLocks noChangeAspect="1"/>
          </p:cNvGraphicFramePr>
          <p:nvPr/>
        </p:nvGraphicFramePr>
        <p:xfrm>
          <a:off x="2971800" y="4191000"/>
          <a:ext cx="2514600" cy="725488"/>
        </p:xfrm>
        <a:graphic>
          <a:graphicData uri="http://schemas.openxmlformats.org/presentationml/2006/ole">
            <p:oleObj spid="_x0000_s4102" name="Equation" r:id="rId9" imgW="1485900" imgH="431800" progId="Equation.3">
              <p:embed/>
            </p:oleObj>
          </a:graphicData>
        </a:graphic>
      </p:graphicFrame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3" name="Object 20"/>
          <p:cNvGraphicFramePr>
            <a:graphicFrameLocks noChangeAspect="1"/>
          </p:cNvGraphicFramePr>
          <p:nvPr/>
        </p:nvGraphicFramePr>
        <p:xfrm>
          <a:off x="3276600" y="5181600"/>
          <a:ext cx="1524000" cy="708025"/>
        </p:xfrm>
        <a:graphic>
          <a:graphicData uri="http://schemas.openxmlformats.org/presentationml/2006/ole">
            <p:oleObj spid="_x0000_s4103" name="Equation" r:id="rId10" imgW="10285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615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615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60896D-BE46-42B7-A75D-061C873C5BD7}" type="slidenum">
              <a:rPr lang="en-GB"/>
              <a:pPr/>
              <a:t>8</a:t>
            </a:fld>
            <a:endParaRPr lang="en-GB"/>
          </a:p>
        </p:txBody>
      </p:sp>
      <p:sp>
        <p:nvSpPr>
          <p:cNvPr id="6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3)</a:t>
            </a:r>
          </a:p>
        </p:txBody>
      </p:sp>
      <p:sp>
        <p:nvSpPr>
          <p:cNvPr id="6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620000" cy="460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600" b="1" smtClean="0"/>
              <a:t>IMPORTANT RELATIONSHIPS</a:t>
            </a:r>
          </a:p>
          <a:p>
            <a:pPr eaLnBrk="1" hangingPunct="1">
              <a:buFontTx/>
              <a:buNone/>
            </a:pPr>
            <a:endParaRPr lang="en-GB" sz="1400" i="1" smtClean="0"/>
          </a:p>
          <a:p>
            <a:pPr eaLnBrk="1" hangingPunct="1">
              <a:buFontTx/>
              <a:buNone/>
            </a:pPr>
            <a:r>
              <a:rPr lang="en-GB" sz="1400" i="1" smtClean="0"/>
              <a:t>Specific Humidity</a:t>
            </a:r>
          </a:p>
          <a:p>
            <a:pPr eaLnBrk="1" hangingPunct="1">
              <a:buFontTx/>
              <a:buNone/>
            </a:pPr>
            <a:endParaRPr lang="en-GB" sz="1600" b="1" smtClean="0"/>
          </a:p>
          <a:p>
            <a:pPr eaLnBrk="1" hangingPunct="1">
              <a:buFontTx/>
              <a:buNone/>
            </a:pPr>
            <a:endParaRPr lang="en-GB" sz="1600" b="1" smtClean="0"/>
          </a:p>
          <a:p>
            <a:pPr eaLnBrk="1" hangingPunct="1">
              <a:buFontTx/>
              <a:buNone/>
            </a:pPr>
            <a:endParaRPr lang="en-GB" sz="1600" b="1" smtClean="0"/>
          </a:p>
          <a:p>
            <a:pPr eaLnBrk="1" hangingPunct="1">
              <a:buFontTx/>
              <a:buNone/>
            </a:pPr>
            <a:endParaRPr lang="en-GB" sz="1600" b="1" smtClean="0"/>
          </a:p>
          <a:p>
            <a:pPr eaLnBrk="1" hangingPunct="1">
              <a:buFontTx/>
              <a:buNone/>
            </a:pPr>
            <a:r>
              <a:rPr lang="en-GB" sz="1400" i="1" smtClean="0"/>
              <a:t>Enthalpy</a:t>
            </a:r>
          </a:p>
          <a:p>
            <a:pPr eaLnBrk="1" hangingPunct="1">
              <a:buFontTx/>
              <a:buNone/>
            </a:pPr>
            <a:endParaRPr lang="en-GB" sz="1400" i="1" smtClean="0"/>
          </a:p>
          <a:p>
            <a:pPr eaLnBrk="1" hangingPunct="1">
              <a:buFontTx/>
              <a:buNone/>
            </a:pPr>
            <a:endParaRPr lang="en-GB" sz="1400" i="1" smtClean="0"/>
          </a:p>
          <a:p>
            <a:pPr eaLnBrk="1" hangingPunct="1">
              <a:buFontTx/>
              <a:buNone/>
            </a:pPr>
            <a:endParaRPr lang="en-GB" sz="1400" i="1" smtClean="0"/>
          </a:p>
          <a:p>
            <a:pPr eaLnBrk="1" hangingPunct="1">
              <a:buFontTx/>
              <a:buNone/>
            </a:pPr>
            <a:r>
              <a:rPr lang="en-GB" sz="1400" i="1" smtClean="0"/>
              <a:t>                                                </a:t>
            </a:r>
            <a:r>
              <a:rPr lang="en-GB" sz="1400" smtClean="0"/>
              <a:t>or</a:t>
            </a:r>
          </a:p>
          <a:p>
            <a:pPr eaLnBrk="1" hangingPunct="1">
              <a:buFontTx/>
              <a:buNone/>
            </a:pPr>
            <a:endParaRPr lang="en-GB" sz="1600" b="1" smtClean="0"/>
          </a:p>
        </p:txBody>
      </p:sp>
      <p:pic>
        <p:nvPicPr>
          <p:cNvPr id="6156" name="Picture 4" descr="j0285360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489950" y="5181600"/>
            <a:ext cx="654050" cy="806450"/>
          </a:xfrm>
          <a:noFill/>
        </p:spPr>
      </p:pic>
      <p:sp>
        <p:nvSpPr>
          <p:cNvPr id="6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762000" y="2362200"/>
          <a:ext cx="5105400" cy="685800"/>
        </p:xfrm>
        <a:graphic>
          <a:graphicData uri="http://schemas.openxmlformats.org/presentationml/2006/ole">
            <p:oleObj spid="_x0000_s6146" name="Equation" r:id="rId5" imgW="4394160" imgH="469800" progId="Equation.3">
              <p:embed/>
            </p:oleObj>
          </a:graphicData>
        </a:graphic>
      </p:graphicFrame>
      <p:sp>
        <p:nvSpPr>
          <p:cNvPr id="61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762000" y="3733800"/>
          <a:ext cx="2286000" cy="344488"/>
        </p:xfrm>
        <a:graphic>
          <a:graphicData uri="http://schemas.openxmlformats.org/presentationml/2006/ole">
            <p:oleObj spid="_x0000_s6147" name="Equation" r:id="rId6" imgW="1269449" imgH="190417" progId="Equation.3">
              <p:embed/>
            </p:oleObj>
          </a:graphicData>
        </a:graphic>
      </p:graphicFrame>
      <p:sp>
        <p:nvSpPr>
          <p:cNvPr id="6159" name="Rectangle 9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838200" y="4114800"/>
          <a:ext cx="1600200" cy="576263"/>
        </p:xfrm>
        <a:graphic>
          <a:graphicData uri="http://schemas.openxmlformats.org/presentationml/2006/ole">
            <p:oleObj spid="_x0000_s6148" name="Equation" r:id="rId7" imgW="1054100" imgH="381000" progId="Equation.3">
              <p:embed/>
            </p:oleObj>
          </a:graphicData>
        </a:graphic>
      </p:graphicFrame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76200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9" name="Object 12"/>
          <p:cNvGraphicFramePr>
            <a:graphicFrameLocks noChangeAspect="1"/>
          </p:cNvGraphicFramePr>
          <p:nvPr/>
        </p:nvGraphicFramePr>
        <p:xfrm>
          <a:off x="3276600" y="4267200"/>
          <a:ext cx="2514600" cy="338138"/>
        </p:xfrm>
        <a:graphic>
          <a:graphicData uri="http://schemas.openxmlformats.org/presentationml/2006/ole">
            <p:oleObj spid="_x0000_s6149" name="Equation" r:id="rId8" imgW="1473120" imgH="228600" progId="Equation.3">
              <p:embed/>
            </p:oleObj>
          </a:graphicData>
        </a:graphic>
      </p:graphicFrame>
      <p:sp>
        <p:nvSpPr>
          <p:cNvPr id="6161" name="Rectangle 1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50" name="Object 14"/>
          <p:cNvGraphicFramePr>
            <a:graphicFrameLocks noChangeAspect="1"/>
          </p:cNvGraphicFramePr>
          <p:nvPr/>
        </p:nvGraphicFramePr>
        <p:xfrm>
          <a:off x="762000" y="4876800"/>
          <a:ext cx="6140450" cy="407988"/>
        </p:xfrm>
        <a:graphic>
          <a:graphicData uri="http://schemas.openxmlformats.org/presentationml/2006/ole">
            <p:oleObj spid="_x0000_s6150" name="Equation" r:id="rId9" imgW="3670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FME 706/FML 2007- 08</a:t>
            </a:r>
          </a:p>
        </p:txBody>
      </p:sp>
      <p:sp>
        <p:nvSpPr>
          <p:cNvPr id="717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Air Conditioning</a:t>
            </a:r>
          </a:p>
        </p:txBody>
      </p:sp>
      <p:sp>
        <p:nvSpPr>
          <p:cNvPr id="717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A1745E-94CA-419D-B09F-1046E8E7678C}" type="slidenum">
              <a:rPr lang="en-GB"/>
              <a:pPr/>
              <a:t>9</a:t>
            </a:fld>
            <a:endParaRPr lang="en-GB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SOME IMPORTANT PSYCHROMETRIC PROCESSES</a:t>
            </a:r>
            <a:r>
              <a:rPr lang="en-GB" sz="1600" b="1" smtClean="0"/>
              <a:t> (cont’d 4)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sz="1400" smtClean="0"/>
              <a:t>Datum:  Dry saturated vapour at 0</a:t>
            </a:r>
            <a:r>
              <a:rPr lang="en-US" sz="1400" smtClean="0">
                <a:cs typeface="Arial" pitchFamily="34" charset="0"/>
              </a:rPr>
              <a:t>ºC, t in ºC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smtClean="0">
                <a:cs typeface="Arial" pitchFamily="34" charset="0"/>
              </a:rPr>
              <a:t>For A/C purposes,  c</a:t>
            </a:r>
            <a:r>
              <a:rPr lang="en-US" sz="1400" baseline="-25000" smtClean="0">
                <a:cs typeface="Arial" pitchFamily="34" charset="0"/>
              </a:rPr>
              <a:t>pa</a:t>
            </a:r>
            <a:r>
              <a:rPr lang="en-US" sz="1400" smtClean="0">
                <a:cs typeface="Arial" pitchFamily="34" charset="0"/>
              </a:rPr>
              <a:t> 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 1.005,  c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pv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 1.87 kJ/(kg.K),  W  0.01 kg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v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/kg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a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,  h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go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= 2500.8 kJ/kg,  c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p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  1.024 kJ/(kg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a</a:t>
            </a:r>
            <a:r>
              <a:rPr lang="en-US" sz="1400" smtClean="0">
                <a:cs typeface="Arial" pitchFamily="34" charset="0"/>
                <a:sym typeface="Symbol" pitchFamily="18" charset="2"/>
              </a:rPr>
              <a:t>.K), and hence h 1.024t + 2500.8W kJ/kg</a:t>
            </a:r>
            <a:r>
              <a:rPr lang="en-US" sz="1400" baseline="-25000" smtClean="0">
                <a:cs typeface="Arial" pitchFamily="34" charset="0"/>
                <a:sym typeface="Symbol" pitchFamily="18" charset="2"/>
              </a:rPr>
              <a:t>a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sz="1400" i="1" smtClean="0">
                <a:cs typeface="Arial" pitchFamily="34" charset="0"/>
                <a:sym typeface="Symbol" pitchFamily="18" charset="2"/>
              </a:rPr>
              <a:t> and W</a:t>
            </a:r>
            <a:endParaRPr lang="en-US" sz="1400" smtClean="0">
              <a:cs typeface="Arial" pitchFamily="34" charset="0"/>
              <a:sym typeface="Symbol" pitchFamily="18" charset="2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sz="1400" i="1" smtClean="0">
                <a:cs typeface="Arial" pitchFamily="34" charset="0"/>
                <a:sym typeface="Symbol" pitchFamily="18" charset="2"/>
              </a:rPr>
              <a:t>	</a:t>
            </a:r>
          </a:p>
          <a:p>
            <a:pPr eaLnBrk="1" hangingPunct="1">
              <a:buFontTx/>
              <a:buNone/>
            </a:pPr>
            <a:r>
              <a:rPr lang="en-GB" sz="1400" smtClean="0"/>
              <a:t>                     ;                             ;  </a:t>
            </a:r>
            <a:r>
              <a:rPr lang="en-GB" sz="1400" smtClean="0">
                <a:solidFill>
                  <a:srgbClr val="000000"/>
                </a:solidFill>
                <a:latin typeface="Roman PS" charset="0"/>
                <a:cs typeface="Times New Roman" pitchFamily="18" charset="0"/>
              </a:rPr>
              <a:t>P = Pa + Pv</a:t>
            </a:r>
            <a:r>
              <a:rPr lang="en-GB" sz="1400" smtClean="0"/>
              <a:t> ;  and hence</a:t>
            </a:r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r>
              <a:rPr lang="en-GB" sz="1400" i="1" smtClean="0"/>
              <a:t>Solution for W</a:t>
            </a:r>
            <a:r>
              <a:rPr lang="en-GB" sz="1400" i="1" baseline="-25000" smtClean="0"/>
              <a:t>1</a:t>
            </a:r>
            <a:r>
              <a:rPr lang="en-GB" sz="1400" i="1" smtClean="0"/>
              <a:t> From Adiabatic Saturator</a:t>
            </a:r>
          </a:p>
          <a:p>
            <a:pPr eaLnBrk="1" hangingPunct="1">
              <a:buFontTx/>
              <a:buNone/>
            </a:pPr>
            <a:endParaRPr lang="en-GB" sz="1400" smtClean="0"/>
          </a:p>
          <a:p>
            <a:pPr eaLnBrk="1" hangingPunct="1">
              <a:buFontTx/>
              <a:buNone/>
            </a:pPr>
            <a:endParaRPr lang="en-GB" sz="1400" smtClean="0"/>
          </a:p>
        </p:txBody>
      </p:sp>
      <p:pic>
        <p:nvPicPr>
          <p:cNvPr id="7179" name="Picture 4" descr="j0285360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472488" y="5486400"/>
            <a:ext cx="671512" cy="827088"/>
          </a:xfrm>
          <a:noFill/>
        </p:spPr>
      </p:pic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685800" y="2971800"/>
          <a:ext cx="609600" cy="579438"/>
        </p:xfrm>
        <a:graphic>
          <a:graphicData uri="http://schemas.openxmlformats.org/presentationml/2006/ole">
            <p:oleObj spid="_x0000_s7170" name="Equation" r:id="rId5" imgW="393529" imgH="368140" progId="Equation.3">
              <p:embed/>
            </p:oleObj>
          </a:graphicData>
        </a:graphic>
      </p:graphicFrame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1905000" y="3048000"/>
          <a:ext cx="990600" cy="488950"/>
        </p:xfrm>
        <a:graphic>
          <a:graphicData uri="http://schemas.openxmlformats.org/presentationml/2006/ole">
            <p:oleObj spid="_x0000_s7171" name="Equation" r:id="rId6" imgW="774364" imgH="380835" progId="Equation.3">
              <p:embed/>
            </p:oleObj>
          </a:graphicData>
        </a:graphic>
      </p:graphicFrame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1143000" y="3581400"/>
          <a:ext cx="3200400" cy="573088"/>
        </p:xfrm>
        <a:graphic>
          <a:graphicData uri="http://schemas.openxmlformats.org/presentationml/2006/ole">
            <p:oleObj spid="_x0000_s7172" name="Equation" r:id="rId7" imgW="2412720" imgH="431640" progId="Equation.DSMT4">
              <p:embed/>
            </p:oleObj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762000" y="4953000"/>
          <a:ext cx="2362200" cy="711200"/>
        </p:xfrm>
        <a:graphic>
          <a:graphicData uri="http://schemas.openxmlformats.org/presentationml/2006/ole">
            <p:oleObj spid="_x0000_s7173" name="Equation" r:id="rId8" imgW="16002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3975</Words>
  <Application>Microsoft Office PowerPoint</Application>
  <PresentationFormat>On-screen Show (4:3)</PresentationFormat>
  <Paragraphs>956</Paragraphs>
  <Slides>65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Wingdings</vt:lpstr>
      <vt:lpstr>Symbol</vt:lpstr>
      <vt:lpstr>Roman PS</vt:lpstr>
      <vt:lpstr>Times New Roman</vt:lpstr>
      <vt:lpstr>Symath</vt:lpstr>
      <vt:lpstr>Default Design</vt:lpstr>
      <vt:lpstr>Microsoft Word Document</vt:lpstr>
      <vt:lpstr>Microsoft Equation 3.0</vt:lpstr>
      <vt:lpstr>MathType 6.0 Equation</vt:lpstr>
      <vt:lpstr>Microsoft Word Picture</vt:lpstr>
      <vt:lpstr>AIR CONDITIONING</vt:lpstr>
      <vt:lpstr>SCOPE AND USE OF AIR CONDITIONING</vt:lpstr>
      <vt:lpstr>PSYCHROMETRICS</vt:lpstr>
      <vt:lpstr>PSYCHROMETRICS (Cont’d 1)</vt:lpstr>
      <vt:lpstr>SOME IMPORTANT PSYCHROMETRIC PROCESSES</vt:lpstr>
      <vt:lpstr>SOME IMPORTANT PSYCHROMETRIC PROCESSES (cont’d 1)</vt:lpstr>
      <vt:lpstr>SOME IMPORTANT PSYCHROMETRIC PROCESSES (cont’d 2)</vt:lpstr>
      <vt:lpstr>SOME IMPORTANT PSYCHROMETRIC PROCESSES (cont’d 3)</vt:lpstr>
      <vt:lpstr>SOME IMPORTANT PSYCHROMETRIC PROCESSES (cont’d 4)</vt:lpstr>
      <vt:lpstr>SOME IMPORTANT PSYCHROMETRIC PROCESSES (cont’d 5)</vt:lpstr>
      <vt:lpstr>SOME IMPORTANT PSYCHROMETRIC PROCESSES (cont’d 6)</vt:lpstr>
      <vt:lpstr>SOME IMPORTANT PSYCHROMETRIC PROCESSES (cont’d 7)</vt:lpstr>
      <vt:lpstr>SOME IMPORTANT PSYCHROMETRIC PROCESSES (cont’d 8)</vt:lpstr>
      <vt:lpstr>SOME IMPORTANT PSYCHROMETRIC PROCESSES (cont’d 9)</vt:lpstr>
      <vt:lpstr>SOME IMPORTANT PSYCHROMETRIC PROCESSES (cont’d 10)</vt:lpstr>
      <vt:lpstr>SOME IMPORTANT PSYCHROMETRIC PROCESSES (cont’d 11)</vt:lpstr>
      <vt:lpstr>SOME IMPORTANT PSYCHROMETRIC PROCESSES (cont’d 1)</vt:lpstr>
      <vt:lpstr>COMFORT AND HEALTH</vt:lpstr>
      <vt:lpstr>COMFORT AND HEALTH (cont’d 1)</vt:lpstr>
      <vt:lpstr>COMFORT AND HEALTH (Cont’d 2)</vt:lpstr>
      <vt:lpstr>COMFORT AND HEALTH (Cont’d 3)</vt:lpstr>
      <vt:lpstr>COMFORT AND HEALTH (Cont’d 4)</vt:lpstr>
      <vt:lpstr>COMFORT AND HEALTH (Cont’d 5)</vt:lpstr>
      <vt:lpstr>COMFORT AND HEALTH (Cont’d 6)</vt:lpstr>
      <vt:lpstr>HEAT TRANSMISSION IN BUILDINGS AND COOLING LOAD</vt:lpstr>
      <vt:lpstr>HEAT TRANSMISSION IN BUILDINGS AND COOLING LOAD (Cont’d 1)</vt:lpstr>
      <vt:lpstr>HEAT TRANSMISSION IN BUILDINGS AND COOLING LOAD (Cont’d 2)</vt:lpstr>
      <vt:lpstr>ROOM AIR DISTRIBUTION</vt:lpstr>
      <vt:lpstr>ROOM AIR DISTRIBUTION (cont’d)</vt:lpstr>
      <vt:lpstr>ROOM AIR DISTRIBUTION (cont’d 1)</vt:lpstr>
      <vt:lpstr>ROOM AIR DISTRIBUTION (cont’d 2)</vt:lpstr>
      <vt:lpstr>ROOM AIR DISTRIBUTION (cont’d 3)</vt:lpstr>
      <vt:lpstr>ROOM AIR DISTRIBUTION (cont’d 4)</vt:lpstr>
      <vt:lpstr>ROOM AIR DISTRIBUTION (cont’d 5)</vt:lpstr>
      <vt:lpstr>ROOM AIR DISTRIBUTION (cont’d 6)</vt:lpstr>
      <vt:lpstr>ROOM AIR DISTRIBUTION (cont’d 7)</vt:lpstr>
      <vt:lpstr>BUILDINGS AIR DISTRIBUTION</vt:lpstr>
      <vt:lpstr>BUILDINGS AIR DISTRIBUTION (Cont’d 1)</vt:lpstr>
      <vt:lpstr>HVAC SYSTEMS, EQUIPMENT &amp; CONTROL</vt:lpstr>
      <vt:lpstr>HVAC SYSTEMS, EQUIPMENT &amp; CONTROL (cont’d 1)</vt:lpstr>
      <vt:lpstr>HVAC SYSTEMS, EQUIPMENT &amp; CONTROL (cont’d 2)</vt:lpstr>
      <vt:lpstr>HVAC SYSTEMS, EQUIPMENT &amp; CONTROL (cont’d 3)</vt:lpstr>
      <vt:lpstr>HVAC SYSTEMS, EQUIPMENT &amp; CONTROL (cont’d 4)</vt:lpstr>
      <vt:lpstr>HVAC SYSTEMS, EQUIPMENT &amp; CONTROL (cont’d 5)</vt:lpstr>
      <vt:lpstr>HVAC SYSTEMS, EQUIPMENT &amp; CONTROL (cont’d 6)</vt:lpstr>
      <vt:lpstr>HVAC SYSTEMS, EQUIPMENT &amp; CONTROL (cont’d 7)</vt:lpstr>
      <vt:lpstr>HVAC SYSTEMS, EQUIPMENT &amp; CONTROL (cont’d 8)</vt:lpstr>
      <vt:lpstr>HVAC SYSTEMS, EQUIPMENT &amp; CONTROL (cont’d 9)</vt:lpstr>
      <vt:lpstr>HVAC SYSTEMS, EQUIPMENT &amp; CONTROL (cont’d 10)</vt:lpstr>
      <vt:lpstr>HVAC SYSTEMS, EQUIPMENT &amp; CONTROL (cont’d 11)</vt:lpstr>
      <vt:lpstr>HVAC SYSTEMS, EQUIPMENT &amp; CONTROL (cont’d 12)</vt:lpstr>
      <vt:lpstr>HVAC SYSTEMS, EQUIPMENT &amp; CONTROL (cont’d 13)</vt:lpstr>
      <vt:lpstr>HVAC SYSTEMS, EQUIPMENT &amp; CONTROL (cont’d 14)</vt:lpstr>
      <vt:lpstr>HVAC SYSTEMS, EQUIPMENT &amp; CONTROL (cont’d 15)</vt:lpstr>
      <vt:lpstr>HVAC SYSTEMS, EQUIPMENT &amp; CONTROL (cont’d 16)</vt:lpstr>
      <vt:lpstr>HVAC SYSTEMS, EQUIPMENT &amp; CONTROL (cont’d 17)</vt:lpstr>
      <vt:lpstr>HVAC SYSTEMS, EQUIPMENT &amp; CONTROL (cont’d 18)</vt:lpstr>
      <vt:lpstr>HVAC SYSTEMS, EQUIPMENT &amp; CONTROL (cont’d 19)</vt:lpstr>
      <vt:lpstr>HVAC SYSTEMS, EQUIPMENT &amp; CONTROL (cont’d 20)</vt:lpstr>
      <vt:lpstr>HVAC SYSTEMS, EQUIPMENT &amp; CONTROL (cont’d 21)</vt:lpstr>
      <vt:lpstr>HVAC SYSTEMS, EQUIPMENT &amp; CONTROL (cont’d 22)</vt:lpstr>
      <vt:lpstr>HVAC SYSTEMS, EQUIPMENT &amp; CONTROL (cont’d 23)</vt:lpstr>
      <vt:lpstr>HVAC SYSTEMS, EQUIPMENT &amp; CONTROL (cont’d 24)</vt:lpstr>
      <vt:lpstr>HVAC SYSTEMS, EQUIPMENT &amp; CONTROL (cont’d 25)</vt:lpstr>
      <vt:lpstr>HVAC SYSTEMS, EQUIPMENT &amp; CONTROL (cont’d 26)</vt:lpstr>
    </vt:vector>
  </TitlesOfParts>
  <Company>UoN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CONDITIONING</dc:title>
  <dc:creator>F.M. Luti.</dc:creator>
  <cp:lastModifiedBy>uon</cp:lastModifiedBy>
  <cp:revision>146</cp:revision>
  <dcterms:created xsi:type="dcterms:W3CDTF">2008-03-23T22:38:32Z</dcterms:created>
  <dcterms:modified xsi:type="dcterms:W3CDTF">2013-02-20T17:05:43Z</dcterms:modified>
</cp:coreProperties>
</file>